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8288000" cy="10287000"/>
  <p:notesSz cx="6858000" cy="9144000"/>
  <p:embeddedFontLst>
    <p:embeddedFont>
      <p:font typeface="Agrandir Wide" charset="1" panose="00000505000000000000"/>
      <p:regular r:id="rId44"/>
    </p:embeddedFont>
    <p:embeddedFont>
      <p:font typeface="Agrandir Wide Bold" charset="1" panose="00000805000000000000"/>
      <p:regular r:id="rId45"/>
    </p:embeddedFont>
    <p:embeddedFont>
      <p:font typeface="Open Sans" charset="1" panose="020B0606030504020204"/>
      <p:regular r:id="rId46"/>
    </p:embeddedFont>
    <p:embeddedFont>
      <p:font typeface="Open Sans Bold" charset="1" panose="020B0806030504020204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notesMasters/notesMaster1.xml" Type="http://schemas.openxmlformats.org/officeDocument/2006/relationships/notesMaster"/><Relationship Id="rId48" Target="theme/theme2.xml" Type="http://schemas.openxmlformats.org/officeDocument/2006/relationships/theme"/><Relationship Id="rId49" Target="notesSlides/notesSlide1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2.xml" Type="http://schemas.openxmlformats.org/officeDocument/2006/relationships/notesSlide"/><Relationship Id="rId51" Target="notesSlides/notesSlide3.xml" Type="http://schemas.openxmlformats.org/officeDocument/2006/relationships/notesSlide"/><Relationship Id="rId52" Target="notesSlides/notesSlide4.xml" Type="http://schemas.openxmlformats.org/officeDocument/2006/relationships/notesSlide"/><Relationship Id="rId53" Target="notesSlides/notesSlide5.xml" Type="http://schemas.openxmlformats.org/officeDocument/2006/relationships/notesSlide"/><Relationship Id="rId54" Target="notesSlides/notesSlide6.xml" Type="http://schemas.openxmlformats.org/officeDocument/2006/relationships/notesSlide"/><Relationship Id="rId55" Target="notesSlides/notesSlide7.xml" Type="http://schemas.openxmlformats.org/officeDocument/2006/relationships/notesSlide"/><Relationship Id="rId56" Target="notesSlides/notesSlide8.xml" Type="http://schemas.openxmlformats.org/officeDocument/2006/relationships/notesSlide"/><Relationship Id="rId57" Target="notesSlides/notesSlide9.xml" Type="http://schemas.openxmlformats.org/officeDocument/2006/relationships/notesSlide"/><Relationship Id="rId58" Target="fonts/font58.fntdata" Type="http://schemas.openxmlformats.org/officeDocument/2006/relationships/font"/><Relationship Id="rId59" Target="notesSlides/notesSlide10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1.xml" Type="http://schemas.openxmlformats.org/officeDocument/2006/relationships/notesSlide"/><Relationship Id="rId61" Target="notesSlides/notesSlide12.xml" Type="http://schemas.openxmlformats.org/officeDocument/2006/relationships/notesSlide"/><Relationship Id="rId62" Target="notesSlides/notesSlide13.xml" Type="http://schemas.openxmlformats.org/officeDocument/2006/relationships/notes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etre tres clair sur la fonction de cout, parler de pourquoi des variances sur un segment (multidimensionalité)</a:t>
            </a:r>
          </a:p>
          <a:p>
            <a:r>
              <a:rPr lang="en-US"/>
              <a:t>c'est quoi K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ajouter une diapo explicative et idéalement une formule</a:t>
            </a:r>
          </a:p>
          <a:p>
            <a:r>
              <a:rPr lang="en-US"/>
              <a:t>dire qu'on l'a fait nous même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ajouter une diapo explicative et idéalement une formule</a:t>
            </a:r>
          </a:p>
          <a:p>
            <a:r>
              <a:rPr lang="en-US"/>
              <a:t>dire qu'on l'a fait nous même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meme un exercice de 10 rep on dit c'est l'intervalle de 9,10,11</a:t>
            </a:r>
          </a:p>
          <a:p>
            <a:r>
              <a:rPr lang="en-US"/>
              <a:t>- Identifier des erreurs de mouvement afin de prévenir les blessures éventuelles</a:t>
            </a:r>
          </a:p>
          <a:p>
            <a:r>
              <a:rPr lang="en-US"/>
              <a:t>-Améliorer les performances des sportifs en donnant des conseils individualisés sur l’exécution d’un exercice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commenter le graphe, préciser que c'est les 3 parties et les trucs principaux par méthode</a:t>
            </a:r>
          </a:p>
          <a:p>
            <a:r>
              <a:rPr lang="en-US"/>
              <a:t>question à prévoir : deep learning et fourier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</a:p>
          <a:p>
            <a:r>
              <a:rPr lang="en-US"/>
              <a:t>-préciser la liste des exos</a:t>
            </a:r>
          </a:p>
          <a:p>
            <a:r>
              <a:rPr lang="en-US"/>
              <a:t>-préciser données non labelisées</a:t>
            </a:r>
          </a:p>
          <a:p>
            <a:r>
              <a:rPr lang="en-US"/>
              <a:t>-dans exercise rep ou workouts les chifres de repetitions sont donnnées à titre indicatif </a:t>
            </a:r>
          </a:p>
          <a:p>
            <a:r>
              <a:rPr lang="en-US"/>
              <a:t>- 2 formes possibles wod ou exercice seul</a:t>
            </a:r>
          </a:p>
          <a:p>
            <a:r>
              <a:rPr lang="en-US"/>
              <a:t>- ajouter les exercices principaux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préciser que le dashboard contient déjà des données et qu'on est pas obligé d'importer forcément</a:t>
            </a:r>
          </a:p>
          <a:p>
            <a:r>
              <a:rPr lang="en-US"/>
              <a:t>en faire des caisses sur le dashboard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Savoir comment lire cette page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etre tres clair sur la fonction de cout, parler de pourquoi des variances sur un segment (multidimensionalité)</a:t>
            </a:r>
          </a:p>
          <a:p>
            <a:r>
              <a:rPr lang="en-US"/>
              <a:t>c'est quoi K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Parler du facteur de resampling ici et dire qu’on fait PELT sur la norme</a:t>
            </a:r>
          </a:p>
          <a:p>
            <a:r>
              <a:rPr lang="en-US"/>
              <a:t>resampling -&gt; temps de travail plus court (sous-échantillonnage) et faire une étude de sensibilité sur k</a:t>
            </a:r>
          </a:p>
          <a:p>
            <a:r>
              <a:rPr lang="en-US"/>
              <a:t>resampling permet notamment travailler plus rapidement et aussi sans resampling la méthode sur-segmente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expliciter que les temps sont obtenus manuellement</a:t>
            </a:r>
          </a:p>
          <a:p>
            <a:r>
              <a:rPr lang="en-US"/>
              <a:t>expliquer les mini intervalles et la critiquer en perspective</a:t>
            </a:r>
          </a:p>
          <a:p>
            <a:r>
              <a:rPr lang="en-US"/>
              <a:t>contrer l'argument jaccard par exo</a:t>
            </a:r>
          </a:p>
          <a:p>
            <a:r>
              <a:rPr lang="en-US"/>
              <a:t>prendre tout les segments d'un wall ball pour faire jaccard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29.jpeg" Type="http://schemas.openxmlformats.org/officeDocument/2006/relationships/image"/><Relationship Id="rId4" Target="../media/image3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4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316190"/>
            <a:ext cx="18288000" cy="3970810"/>
            <a:chOff x="0" y="0"/>
            <a:chExt cx="24384000" cy="529441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8938" r="0" b="8472"/>
            <a:stretch>
              <a:fillRect/>
            </a:stretch>
          </p:blipFill>
          <p:spPr>
            <a:xfrm flipH="false" flipV="false">
              <a:off x="0" y="0"/>
              <a:ext cx="24384000" cy="529441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4547032" y="8301595"/>
            <a:ext cx="3626668" cy="1864571"/>
            <a:chOff x="0" y="0"/>
            <a:chExt cx="955172" cy="491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5172" cy="491080"/>
            </a:xfrm>
            <a:custGeom>
              <a:avLst/>
              <a:gdLst/>
              <a:ahLst/>
              <a:cxnLst/>
              <a:rect r="r" b="b" t="t" l="l"/>
              <a:pathLst>
                <a:path h="491080" w="955172">
                  <a:moveTo>
                    <a:pt x="108871" y="0"/>
                  </a:moveTo>
                  <a:lnTo>
                    <a:pt x="846301" y="0"/>
                  </a:lnTo>
                  <a:cubicBezTo>
                    <a:pt x="906429" y="0"/>
                    <a:pt x="955172" y="48743"/>
                    <a:pt x="955172" y="108871"/>
                  </a:cubicBezTo>
                  <a:lnTo>
                    <a:pt x="955172" y="382210"/>
                  </a:lnTo>
                  <a:cubicBezTo>
                    <a:pt x="955172" y="411084"/>
                    <a:pt x="943702" y="438776"/>
                    <a:pt x="923284" y="459193"/>
                  </a:cubicBezTo>
                  <a:cubicBezTo>
                    <a:pt x="902867" y="479610"/>
                    <a:pt x="875175" y="491080"/>
                    <a:pt x="846301" y="491080"/>
                  </a:cubicBezTo>
                  <a:lnTo>
                    <a:pt x="108871" y="491080"/>
                  </a:lnTo>
                  <a:cubicBezTo>
                    <a:pt x="48743" y="491080"/>
                    <a:pt x="0" y="442337"/>
                    <a:pt x="0" y="382210"/>
                  </a:cubicBezTo>
                  <a:lnTo>
                    <a:pt x="0" y="108871"/>
                  </a:lnTo>
                  <a:cubicBezTo>
                    <a:pt x="0" y="79996"/>
                    <a:pt x="11470" y="52305"/>
                    <a:pt x="31887" y="31887"/>
                  </a:cubicBezTo>
                  <a:cubicBezTo>
                    <a:pt x="52305" y="11470"/>
                    <a:pt x="79996" y="0"/>
                    <a:pt x="1088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955172" cy="614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77"/>
                </a:lnSpc>
              </a:pPr>
              <a:r>
                <a:rPr lang="en-US" sz="2626">
                  <a:solidFill>
                    <a:srgbClr val="FFB000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Théo PINTO</a:t>
              </a:r>
            </a:p>
            <a:p>
              <a:pPr algn="ctr">
                <a:lnSpc>
                  <a:spcPts val="3677"/>
                </a:lnSpc>
              </a:pPr>
              <a:r>
                <a:rPr lang="en-US" sz="2626">
                  <a:solidFill>
                    <a:srgbClr val="FFB000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Sacha TAIEB</a:t>
              </a:r>
            </a:p>
            <a:p>
              <a:pPr algn="ctr">
                <a:lnSpc>
                  <a:spcPts val="3677"/>
                </a:lnSpc>
              </a:pPr>
              <a:r>
                <a:rPr lang="en-US" sz="2626">
                  <a:solidFill>
                    <a:srgbClr val="FFB000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Yasmine AISSA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1447" y="90872"/>
            <a:ext cx="3221498" cy="1668415"/>
            <a:chOff x="0" y="0"/>
            <a:chExt cx="812800" cy="4209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420950"/>
            </a:xfrm>
            <a:custGeom>
              <a:avLst/>
              <a:gdLst/>
              <a:ahLst/>
              <a:cxnLst/>
              <a:rect r="r" b="b" t="t" l="l"/>
              <a:pathLst>
                <a:path h="420950" w="812800">
                  <a:moveTo>
                    <a:pt x="55274" y="0"/>
                  </a:moveTo>
                  <a:lnTo>
                    <a:pt x="757526" y="0"/>
                  </a:lnTo>
                  <a:cubicBezTo>
                    <a:pt x="788053" y="0"/>
                    <a:pt x="812800" y="24747"/>
                    <a:pt x="812800" y="55274"/>
                  </a:cubicBezTo>
                  <a:lnTo>
                    <a:pt x="812800" y="365676"/>
                  </a:lnTo>
                  <a:cubicBezTo>
                    <a:pt x="812800" y="396203"/>
                    <a:pt x="788053" y="420950"/>
                    <a:pt x="757526" y="420950"/>
                  </a:cubicBezTo>
                  <a:lnTo>
                    <a:pt x="55274" y="420950"/>
                  </a:lnTo>
                  <a:cubicBezTo>
                    <a:pt x="40614" y="420950"/>
                    <a:pt x="26555" y="415126"/>
                    <a:pt x="16189" y="404760"/>
                  </a:cubicBezTo>
                  <a:cubicBezTo>
                    <a:pt x="5823" y="394394"/>
                    <a:pt x="0" y="380335"/>
                    <a:pt x="0" y="365676"/>
                  </a:cubicBezTo>
                  <a:lnTo>
                    <a:pt x="0" y="55274"/>
                  </a:lnTo>
                  <a:cubicBezTo>
                    <a:pt x="0" y="24747"/>
                    <a:pt x="24747" y="0"/>
                    <a:pt x="5527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685" r="0" b="-685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4763939" y="255246"/>
            <a:ext cx="9117020" cy="434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19"/>
              </a:lnSpc>
            </a:pPr>
            <a:r>
              <a:rPr lang="en-US" sz="15999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MISSION R&amp;D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0377" y="4217431"/>
            <a:ext cx="16987247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b="true" sz="330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Analyse e</a:t>
            </a:r>
            <a:r>
              <a:rPr lang="en-US" b="true" sz="330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t reconnaissance des mouvements de CrossFit à partir de données issues de capteurs inertiels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3240" y="9332948"/>
            <a:ext cx="2337911" cy="523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2626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SAS BRAVVO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3346" y="7428388"/>
            <a:ext cx="8258591" cy="100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Tuteur académique : Nicolas Sutton-Charani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Tuteur commanditaire : Sébastien Griffon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3255" y="2636706"/>
            <a:ext cx="16768140" cy="6621594"/>
            <a:chOff x="0" y="0"/>
            <a:chExt cx="812800" cy="3209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20968"/>
            </a:xfrm>
            <a:custGeom>
              <a:avLst/>
              <a:gdLst/>
              <a:ahLst/>
              <a:cxnLst/>
              <a:rect r="r" b="b" t="t" l="l"/>
              <a:pathLst>
                <a:path h="320968" w="812800">
                  <a:moveTo>
                    <a:pt x="10619" y="0"/>
                  </a:moveTo>
                  <a:lnTo>
                    <a:pt x="802181" y="0"/>
                  </a:lnTo>
                  <a:cubicBezTo>
                    <a:pt x="808046" y="0"/>
                    <a:pt x="812800" y="4754"/>
                    <a:pt x="812800" y="10619"/>
                  </a:cubicBezTo>
                  <a:lnTo>
                    <a:pt x="812800" y="310349"/>
                  </a:lnTo>
                  <a:cubicBezTo>
                    <a:pt x="812800" y="316213"/>
                    <a:pt x="808046" y="320968"/>
                    <a:pt x="802181" y="320968"/>
                  </a:cubicBezTo>
                  <a:lnTo>
                    <a:pt x="10619" y="320968"/>
                  </a:lnTo>
                  <a:cubicBezTo>
                    <a:pt x="4754" y="320968"/>
                    <a:pt x="0" y="316213"/>
                    <a:pt x="0" y="310349"/>
                  </a:cubicBezTo>
                  <a:lnTo>
                    <a:pt x="0" y="10619"/>
                  </a:lnTo>
                  <a:cubicBezTo>
                    <a:pt x="0" y="4754"/>
                    <a:pt x="4754" y="0"/>
                    <a:pt x="10619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72" r="0" b="-17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908696" y="247650"/>
            <a:ext cx="14337259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5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Visualisation des données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13657" y="1649790"/>
            <a:ext cx="5114090" cy="815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3"/>
              </a:lnSpc>
              <a:spcBef>
                <a:spcPct val="0"/>
              </a:spcBef>
            </a:pPr>
            <a:r>
              <a:rPr lang="en-US" sz="4599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Dashboard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183270"/>
            <a:ext cx="13452036" cy="2147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01"/>
              </a:lnSpc>
            </a:pPr>
            <a:r>
              <a:rPr lang="en-US" sz="12302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05/ MÉTHODES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66362" y="2010334"/>
            <a:ext cx="10744320" cy="2195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3"/>
              </a:lnSpc>
            </a:pPr>
            <a:r>
              <a:rPr lang="en-US" sz="4800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1/ SEGMENTATION</a:t>
            </a:r>
          </a:p>
          <a:p>
            <a:pPr algn="l">
              <a:lnSpc>
                <a:spcPts val="5423"/>
              </a:lnSpc>
            </a:pPr>
            <a:r>
              <a:rPr lang="en-US" sz="4800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2/ CLASSIFICATION</a:t>
            </a:r>
          </a:p>
          <a:p>
            <a:pPr algn="l">
              <a:lnSpc>
                <a:spcPts val="5423"/>
              </a:lnSpc>
            </a:pPr>
            <a:r>
              <a:rPr lang="en-US" sz="4800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3</a:t>
            </a:r>
            <a:r>
              <a:rPr lang="en-US" sz="4800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/ COMPTAGE DE RÉPÉTITIONS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5407418"/>
            <a:ext cx="18288000" cy="4879582"/>
            <a:chOff x="0" y="0"/>
            <a:chExt cx="24384000" cy="650610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5768" t="64572" r="5768" b="0"/>
            <a:stretch>
              <a:fillRect/>
            </a:stretch>
          </p:blipFill>
          <p:spPr>
            <a:xfrm flipH="false" flipV="false">
              <a:off x="0" y="0"/>
              <a:ext cx="24384000" cy="6506109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4048" y="5143500"/>
            <a:ext cx="7200307" cy="3690157"/>
          </a:xfrm>
          <a:custGeom>
            <a:avLst/>
            <a:gdLst/>
            <a:ahLst/>
            <a:cxnLst/>
            <a:rect r="r" b="b" t="t" l="l"/>
            <a:pathLst>
              <a:path h="3690157" w="7200307">
                <a:moveTo>
                  <a:pt x="0" y="0"/>
                </a:moveTo>
                <a:lnTo>
                  <a:pt x="7200307" y="0"/>
                </a:lnTo>
                <a:lnTo>
                  <a:pt x="7200307" y="3690157"/>
                </a:lnTo>
                <a:lnTo>
                  <a:pt x="0" y="36901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30587" y="5329546"/>
            <a:ext cx="7665861" cy="3928754"/>
          </a:xfrm>
          <a:custGeom>
            <a:avLst/>
            <a:gdLst/>
            <a:ahLst/>
            <a:cxnLst/>
            <a:rect r="r" b="b" t="t" l="l"/>
            <a:pathLst>
              <a:path h="3928754" w="7665861">
                <a:moveTo>
                  <a:pt x="0" y="0"/>
                </a:moveTo>
                <a:lnTo>
                  <a:pt x="7665860" y="0"/>
                </a:lnTo>
                <a:lnTo>
                  <a:pt x="7665860" y="3928754"/>
                </a:lnTo>
                <a:lnTo>
                  <a:pt x="0" y="3928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69599" y="6729227"/>
            <a:ext cx="1825743" cy="518703"/>
          </a:xfrm>
          <a:custGeom>
            <a:avLst/>
            <a:gdLst/>
            <a:ahLst/>
            <a:cxnLst/>
            <a:rect r="r" b="b" t="t" l="l"/>
            <a:pathLst>
              <a:path h="518703" w="1825743">
                <a:moveTo>
                  <a:pt x="0" y="0"/>
                </a:moveTo>
                <a:lnTo>
                  <a:pt x="1825743" y="0"/>
                </a:lnTo>
                <a:lnTo>
                  <a:pt x="1825743" y="518703"/>
                </a:lnTo>
                <a:lnTo>
                  <a:pt x="0" y="518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30377" y="237388"/>
            <a:ext cx="12627246" cy="169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74"/>
              </a:lnSpc>
            </a:pPr>
            <a:r>
              <a:rPr lang="en-US" sz="9800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1/ SEGMENTATION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10112" y="1810410"/>
            <a:ext cx="11737851" cy="1501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3"/>
              </a:lnSpc>
            </a:pPr>
            <a:r>
              <a:rPr lang="en-US" sz="45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1/ Méthode PELT </a:t>
            </a:r>
          </a:p>
          <a:p>
            <a:pPr algn="l">
              <a:lnSpc>
                <a:spcPts val="5473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2/ Evaluation avec l’indice de Jaccard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30377" y="237388"/>
            <a:ext cx="12627246" cy="169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74"/>
              </a:lnSpc>
            </a:pPr>
            <a:r>
              <a:rPr lang="en-US" sz="9800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1/ SEGMENTATION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510112" y="1810410"/>
            <a:ext cx="6140810" cy="815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3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1/ </a:t>
            </a:r>
            <a:r>
              <a:rPr lang="en-US" b="true" sz="4599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Méthode PELT</a:t>
            </a:r>
            <a:r>
              <a:rPr lang="en-US" sz="45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766060"/>
            <a:ext cx="8561179" cy="6492240"/>
            <a:chOff x="0" y="0"/>
            <a:chExt cx="11414905" cy="8656320"/>
          </a:xfrm>
        </p:grpSpPr>
        <p:sp>
          <p:nvSpPr>
            <p:cNvPr name="AutoShape 5" id="5"/>
            <p:cNvSpPr/>
            <p:nvPr/>
          </p:nvSpPr>
          <p:spPr>
            <a:xfrm>
              <a:off x="11389505" y="0"/>
              <a:ext cx="0" cy="865632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729604"/>
              <a:ext cx="10820400" cy="1960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73"/>
                </a:lnSpc>
              </a:pPr>
              <a:r>
                <a:rPr lang="en-US" sz="4599" b="true">
                  <a:solidFill>
                    <a:srgbClr val="FFB000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PELT</a:t>
              </a:r>
            </a:p>
            <a:p>
              <a:pPr algn="l">
                <a:lnSpc>
                  <a:spcPts val="5473"/>
                </a:lnSpc>
              </a:pPr>
              <a:r>
                <a:rPr lang="en-US" sz="4599">
                  <a:solidFill>
                    <a:srgbClr val="FFB000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Pruned Exact Linear Time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137112"/>
              <a:ext cx="10820400" cy="1061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9" indent="-269875" lvl="1">
                <a:lnSpc>
                  <a:spcPts val="2974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Détecte les ruptures dans le signal </a:t>
              </a:r>
            </a:p>
            <a:p>
              <a:pPr algn="just">
                <a:lnSpc>
                  <a:spcPts val="2974"/>
                </a:lnSpc>
                <a:spcBef>
                  <a:spcPct val="0"/>
                </a:spcBef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099512"/>
              <a:ext cx="10820400" cy="1556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74"/>
                </a:lnSpc>
              </a:pPr>
            </a:p>
            <a:p>
              <a:pPr algn="just" marL="539749" indent="-269875" lvl="1">
                <a:lnSpc>
                  <a:spcPts val="2974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Complexité linéaire ⟶ adapté aux longues séries temporelles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173345"/>
              <a:ext cx="10820400" cy="2052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74"/>
                </a:lnSpc>
                <a:spcBef>
                  <a:spcPct val="0"/>
                </a:spcBef>
              </a:pPr>
            </a:p>
            <a:p>
              <a:pPr algn="just" marL="539749" indent="-269875" lvl="1">
                <a:lnSpc>
                  <a:spcPts val="297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Permet de délimiter automatiquement les phases d’exercices</a:t>
              </a:r>
            </a:p>
            <a:p>
              <a:pPr algn="just">
                <a:lnSpc>
                  <a:spcPts val="2974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973883"/>
              <a:ext cx="10820400" cy="1556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74"/>
                </a:lnSpc>
              </a:pPr>
            </a:p>
            <a:p>
              <a:pPr algn="just" marL="539749" indent="-269875" lvl="1">
                <a:lnSpc>
                  <a:spcPts val="297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Optimise une fonction de coût</a:t>
              </a:r>
            </a:p>
            <a:p>
              <a:pPr algn="just">
                <a:lnSpc>
                  <a:spcPts val="297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03565" y="3606136"/>
            <a:ext cx="8019202" cy="5174882"/>
            <a:chOff x="0" y="0"/>
            <a:chExt cx="10692269" cy="689984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300699" y="0"/>
              <a:ext cx="10391571" cy="2049819"/>
              <a:chOff x="0" y="0"/>
              <a:chExt cx="2373199" cy="46813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373199" cy="468132"/>
              </a:xfrm>
              <a:custGeom>
                <a:avLst/>
                <a:gdLst/>
                <a:ahLst/>
                <a:cxnLst/>
                <a:rect r="r" b="b" t="t" l="l"/>
                <a:pathLst>
                  <a:path h="468132" w="2373199">
                    <a:moveTo>
                      <a:pt x="22847" y="0"/>
                    </a:moveTo>
                    <a:lnTo>
                      <a:pt x="2350352" y="0"/>
                    </a:lnTo>
                    <a:cubicBezTo>
                      <a:pt x="2362970" y="0"/>
                      <a:pt x="2373199" y="10229"/>
                      <a:pt x="2373199" y="22847"/>
                    </a:cubicBezTo>
                    <a:lnTo>
                      <a:pt x="2373199" y="445285"/>
                    </a:lnTo>
                    <a:cubicBezTo>
                      <a:pt x="2373199" y="451344"/>
                      <a:pt x="2370792" y="457156"/>
                      <a:pt x="2366507" y="461440"/>
                    </a:cubicBezTo>
                    <a:cubicBezTo>
                      <a:pt x="2362223" y="465725"/>
                      <a:pt x="2356411" y="468132"/>
                      <a:pt x="2350352" y="468132"/>
                    </a:cubicBezTo>
                    <a:lnTo>
                      <a:pt x="22847" y="468132"/>
                    </a:lnTo>
                    <a:cubicBezTo>
                      <a:pt x="10229" y="468132"/>
                      <a:pt x="0" y="457903"/>
                      <a:pt x="0" y="445285"/>
                    </a:cubicBezTo>
                    <a:lnTo>
                      <a:pt x="0" y="22847"/>
                    </a:lnTo>
                    <a:cubicBezTo>
                      <a:pt x="0" y="10229"/>
                      <a:pt x="10229" y="0"/>
                      <a:pt x="22847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-8062" r="0" b="-8062"/>
                </a:stretch>
              </a:blip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2853782"/>
              <a:ext cx="10692269" cy="4046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297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C(yτi−1​+1:τi​​) : c</a:t>
              </a: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oût intra-segment, c’est-à-dire la somme des écarts quadratiques entre chaque point du segment et la moyenne de ce segment</a:t>
              </a:r>
            </a:p>
            <a:p>
              <a:pPr algn="l" marL="539749" indent="-269875" lvl="1">
                <a:lnSpc>
                  <a:spcPts val="297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K : nombre de ruptures détectées</a:t>
              </a:r>
            </a:p>
            <a:p>
              <a:pPr algn="l" marL="539749" indent="-269875" lvl="1">
                <a:lnSpc>
                  <a:spcPts val="297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β : pénalité imposée à chaque rupture pour éviter la sursegmentation</a:t>
              </a:r>
            </a:p>
            <a:p>
              <a:pPr algn="ctr">
                <a:lnSpc>
                  <a:spcPts val="304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3793" y="2622807"/>
            <a:ext cx="15000413" cy="7500207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11871" y="0"/>
                  </a:moveTo>
                  <a:lnTo>
                    <a:pt x="800929" y="0"/>
                  </a:lnTo>
                  <a:cubicBezTo>
                    <a:pt x="804078" y="0"/>
                    <a:pt x="807097" y="1251"/>
                    <a:pt x="809323" y="3477"/>
                  </a:cubicBezTo>
                  <a:cubicBezTo>
                    <a:pt x="811549" y="5703"/>
                    <a:pt x="812800" y="8722"/>
                    <a:pt x="812800" y="11871"/>
                  </a:cubicBezTo>
                  <a:lnTo>
                    <a:pt x="812800" y="394529"/>
                  </a:lnTo>
                  <a:cubicBezTo>
                    <a:pt x="812800" y="397678"/>
                    <a:pt x="811549" y="400697"/>
                    <a:pt x="809323" y="402923"/>
                  </a:cubicBezTo>
                  <a:cubicBezTo>
                    <a:pt x="807097" y="405149"/>
                    <a:pt x="804078" y="406400"/>
                    <a:pt x="800929" y="406400"/>
                  </a:cubicBezTo>
                  <a:lnTo>
                    <a:pt x="11871" y="406400"/>
                  </a:lnTo>
                  <a:cubicBezTo>
                    <a:pt x="8722" y="406400"/>
                    <a:pt x="5703" y="405149"/>
                    <a:pt x="3477" y="402923"/>
                  </a:cubicBezTo>
                  <a:cubicBezTo>
                    <a:pt x="1251" y="400697"/>
                    <a:pt x="0" y="397678"/>
                    <a:pt x="0" y="394529"/>
                  </a:cubicBezTo>
                  <a:lnTo>
                    <a:pt x="0" y="11871"/>
                  </a:lnTo>
                  <a:cubicBezTo>
                    <a:pt x="0" y="8722"/>
                    <a:pt x="1251" y="5703"/>
                    <a:pt x="3477" y="3477"/>
                  </a:cubicBezTo>
                  <a:cubicBezTo>
                    <a:pt x="5703" y="1251"/>
                    <a:pt x="8722" y="0"/>
                    <a:pt x="11871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500" r="0" b="-250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830377" y="237388"/>
            <a:ext cx="12627246" cy="169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74"/>
              </a:lnSpc>
            </a:pPr>
            <a:r>
              <a:rPr lang="en-US" sz="9800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1/ SEGMENTATION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10112" y="1810410"/>
            <a:ext cx="6140810" cy="815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3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1/ </a:t>
            </a:r>
            <a:r>
              <a:rPr lang="en-US" b="true" sz="4599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Méthode PELT</a:t>
            </a:r>
            <a:r>
              <a:rPr lang="en-US" sz="45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64759" y="3382246"/>
            <a:ext cx="524637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2493604" y="1934235"/>
            <a:ext cx="2964019" cy="1709494"/>
            <a:chOff x="0" y="0"/>
            <a:chExt cx="3952026" cy="227932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68272" y="0"/>
              <a:ext cx="3555547" cy="2279326"/>
              <a:chOff x="0" y="0"/>
              <a:chExt cx="702330" cy="45023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2330" cy="450237"/>
              </a:xfrm>
              <a:custGeom>
                <a:avLst/>
                <a:gdLst/>
                <a:ahLst/>
                <a:cxnLst/>
                <a:rect r="r" b="b" t="t" l="l"/>
                <a:pathLst>
                  <a:path h="450237" w="702330">
                    <a:moveTo>
                      <a:pt x="177097" y="0"/>
                    </a:moveTo>
                    <a:lnTo>
                      <a:pt x="525233" y="0"/>
                    </a:lnTo>
                    <a:cubicBezTo>
                      <a:pt x="623041" y="0"/>
                      <a:pt x="702330" y="79289"/>
                      <a:pt x="702330" y="177097"/>
                    </a:cubicBezTo>
                    <a:lnTo>
                      <a:pt x="702330" y="273140"/>
                    </a:lnTo>
                    <a:cubicBezTo>
                      <a:pt x="702330" y="370948"/>
                      <a:pt x="623041" y="450237"/>
                      <a:pt x="525233" y="450237"/>
                    </a:cubicBezTo>
                    <a:lnTo>
                      <a:pt x="177097" y="450237"/>
                    </a:lnTo>
                    <a:cubicBezTo>
                      <a:pt x="79289" y="450237"/>
                      <a:pt x="0" y="370948"/>
                      <a:pt x="0" y="273140"/>
                    </a:cubicBezTo>
                    <a:lnTo>
                      <a:pt x="0" y="177097"/>
                    </a:lnTo>
                    <a:cubicBezTo>
                      <a:pt x="0" y="79289"/>
                      <a:pt x="79289" y="0"/>
                      <a:pt x="177097" y="0"/>
                    </a:cubicBezTo>
                    <a:close/>
                  </a:path>
                </a:pathLst>
              </a:custGeom>
              <a:solidFill>
                <a:srgbClr val="FFB000"/>
              </a:solidFill>
              <a:ln w="161925" cap="rnd">
                <a:solidFill>
                  <a:srgbClr val="FFB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66675"/>
                <a:ext cx="702330" cy="5169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74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53227"/>
              <a:ext cx="3952026" cy="2125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7"/>
                </a:lnSpc>
              </a:pPr>
              <a:r>
                <a:rPr lang="en-US" sz="3091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Facteur de resampling :</a:t>
              </a:r>
            </a:p>
            <a:p>
              <a:pPr algn="ctr">
                <a:lnSpc>
                  <a:spcPts val="4327"/>
                </a:lnSpc>
              </a:pPr>
              <a:r>
                <a:rPr lang="en-US" sz="3091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k = 120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534708"/>
            <a:ext cx="7568597" cy="5158910"/>
            <a:chOff x="0" y="0"/>
            <a:chExt cx="10091462" cy="687854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95564" y="1846172"/>
              <a:ext cx="9895899" cy="1556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2974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C</a:t>
              </a: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ompare les segments prédits (PELT) aux segments annotés manuellement</a:t>
              </a:r>
            </a:p>
            <a:p>
              <a:pPr algn="l">
                <a:lnSpc>
                  <a:spcPts val="2974"/>
                </a:lnSpc>
                <a:spcBef>
                  <a:spcPct val="0"/>
                </a:spcBef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106411" y="-123825"/>
              <a:ext cx="8196104" cy="1046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73"/>
                </a:lnSpc>
                <a:spcBef>
                  <a:spcPct val="0"/>
                </a:spcBef>
              </a:pPr>
              <a:r>
                <a:rPr lang="en-US" b="true" sz="4599">
                  <a:solidFill>
                    <a:srgbClr val="FFB000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Indice de Jaccard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95564" y="3336305"/>
              <a:ext cx="9895899" cy="2052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74"/>
                </a:lnSpc>
              </a:pPr>
            </a:p>
            <a:p>
              <a:pPr algn="l" marL="539749" indent="-269875" lvl="1">
                <a:lnSpc>
                  <a:spcPts val="297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M</a:t>
              </a: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esure de chevauchement entre deux ensembles</a:t>
              </a:r>
            </a:p>
            <a:p>
              <a:pPr algn="l">
                <a:lnSpc>
                  <a:spcPts val="2974"/>
                </a:lnSpc>
                <a:spcBef>
                  <a:spcPct val="0"/>
                </a:spcBef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321739"/>
              <a:ext cx="9895899" cy="1556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74"/>
                </a:lnSpc>
                <a:spcBef>
                  <a:spcPct val="0"/>
                </a:spcBef>
              </a:pPr>
            </a:p>
            <a:p>
              <a:pPr algn="l" marL="539749" indent="-269875" lvl="1">
                <a:lnSpc>
                  <a:spcPts val="297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Plus l’indice est proche de 1, plus la segmentation est proche de la réalité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830377" y="237388"/>
            <a:ext cx="12627246" cy="169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74"/>
              </a:lnSpc>
            </a:pPr>
            <a:r>
              <a:rPr lang="en-US" sz="9800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1/ SEGMENTATION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10112" y="1810410"/>
            <a:ext cx="12749188" cy="815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3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2/ </a:t>
            </a:r>
            <a:r>
              <a:rPr lang="en-US" b="true" sz="4599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Evaluation avec l’indice de Jaccard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551779" y="2766060"/>
            <a:ext cx="7076904" cy="6492240"/>
            <a:chOff x="0" y="0"/>
            <a:chExt cx="9435872" cy="8656320"/>
          </a:xfrm>
        </p:grpSpPr>
        <p:sp>
          <p:nvSpPr>
            <p:cNvPr name="AutoShape 10" id="10"/>
            <p:cNvSpPr/>
            <p:nvPr/>
          </p:nvSpPr>
          <p:spPr>
            <a:xfrm>
              <a:off x="25400" y="0"/>
              <a:ext cx="0" cy="865632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1" id="11"/>
            <p:cNvGrpSpPr/>
            <p:nvPr/>
          </p:nvGrpSpPr>
          <p:grpSpPr>
            <a:xfrm rot="0">
              <a:off x="1198628" y="1605218"/>
              <a:ext cx="7673029" cy="2191598"/>
              <a:chOff x="0" y="0"/>
              <a:chExt cx="812800" cy="23215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232155"/>
              </a:xfrm>
              <a:custGeom>
                <a:avLst/>
                <a:gdLst/>
                <a:ahLst/>
                <a:cxnLst/>
                <a:rect r="r" b="b" t="t" l="l"/>
                <a:pathLst>
                  <a:path h="232155" w="812800">
                    <a:moveTo>
                      <a:pt x="30942" y="0"/>
                    </a:moveTo>
                    <a:lnTo>
                      <a:pt x="781858" y="0"/>
                    </a:lnTo>
                    <a:cubicBezTo>
                      <a:pt x="790064" y="0"/>
                      <a:pt x="797935" y="3260"/>
                      <a:pt x="803737" y="9063"/>
                    </a:cubicBezTo>
                    <a:cubicBezTo>
                      <a:pt x="809540" y="14865"/>
                      <a:pt x="812800" y="22736"/>
                      <a:pt x="812800" y="30942"/>
                    </a:cubicBezTo>
                    <a:lnTo>
                      <a:pt x="812800" y="201213"/>
                    </a:lnTo>
                    <a:cubicBezTo>
                      <a:pt x="812800" y="218302"/>
                      <a:pt x="798947" y="232155"/>
                      <a:pt x="781858" y="232155"/>
                    </a:cubicBezTo>
                    <a:lnTo>
                      <a:pt x="30942" y="232155"/>
                    </a:lnTo>
                    <a:cubicBezTo>
                      <a:pt x="22736" y="232155"/>
                      <a:pt x="14865" y="228895"/>
                      <a:pt x="9063" y="223092"/>
                    </a:cubicBezTo>
                    <a:cubicBezTo>
                      <a:pt x="3260" y="217289"/>
                      <a:pt x="0" y="209419"/>
                      <a:pt x="0" y="201213"/>
                    </a:cubicBezTo>
                    <a:lnTo>
                      <a:pt x="0" y="30942"/>
                    </a:lnTo>
                    <a:cubicBezTo>
                      <a:pt x="0" y="22736"/>
                      <a:pt x="3260" y="14865"/>
                      <a:pt x="9063" y="9063"/>
                    </a:cubicBezTo>
                    <a:cubicBezTo>
                      <a:pt x="14865" y="3260"/>
                      <a:pt x="22736" y="0"/>
                      <a:pt x="30942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-8889" r="0" b="-8889"/>
                </a:stretch>
              </a:blip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1806823" y="5270949"/>
              <a:ext cx="7629049" cy="2052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297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A = segment man</a:t>
              </a: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uel</a:t>
              </a:r>
            </a:p>
            <a:p>
              <a:pPr algn="l" marL="539749" indent="-269875" lvl="1">
                <a:lnSpc>
                  <a:spcPts val="297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B = segment prédit</a:t>
              </a:r>
            </a:p>
            <a:p>
              <a:pPr algn="l" marL="539749" indent="-269875" lvl="1">
                <a:lnSpc>
                  <a:spcPts val="297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∩ = chevauchement temporel</a:t>
              </a:r>
            </a:p>
            <a:p>
              <a:pPr algn="l" marL="539749" indent="-269875" lvl="1">
                <a:lnSpc>
                  <a:spcPts val="297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∪ = union temporelle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8980" y="2292540"/>
            <a:ext cx="17330041" cy="5796745"/>
            <a:chOff x="0" y="0"/>
            <a:chExt cx="812800" cy="2718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71874"/>
            </a:xfrm>
            <a:custGeom>
              <a:avLst/>
              <a:gdLst/>
              <a:ahLst/>
              <a:cxnLst/>
              <a:rect r="r" b="b" t="t" l="l"/>
              <a:pathLst>
                <a:path h="271874" w="812800">
                  <a:moveTo>
                    <a:pt x="10275" y="0"/>
                  </a:moveTo>
                  <a:lnTo>
                    <a:pt x="802525" y="0"/>
                  </a:lnTo>
                  <a:cubicBezTo>
                    <a:pt x="805250" y="0"/>
                    <a:pt x="807864" y="1083"/>
                    <a:pt x="809791" y="3009"/>
                  </a:cubicBezTo>
                  <a:cubicBezTo>
                    <a:pt x="811717" y="4936"/>
                    <a:pt x="812800" y="7550"/>
                    <a:pt x="812800" y="10275"/>
                  </a:cubicBezTo>
                  <a:lnTo>
                    <a:pt x="812800" y="261600"/>
                  </a:lnTo>
                  <a:cubicBezTo>
                    <a:pt x="812800" y="264325"/>
                    <a:pt x="811717" y="266938"/>
                    <a:pt x="809791" y="268865"/>
                  </a:cubicBezTo>
                  <a:cubicBezTo>
                    <a:pt x="807864" y="270792"/>
                    <a:pt x="805250" y="271874"/>
                    <a:pt x="802525" y="271874"/>
                  </a:cubicBezTo>
                  <a:lnTo>
                    <a:pt x="10275" y="271874"/>
                  </a:lnTo>
                  <a:cubicBezTo>
                    <a:pt x="7550" y="271874"/>
                    <a:pt x="4936" y="270792"/>
                    <a:pt x="3009" y="268865"/>
                  </a:cubicBezTo>
                  <a:cubicBezTo>
                    <a:pt x="1083" y="266938"/>
                    <a:pt x="0" y="264325"/>
                    <a:pt x="0" y="261600"/>
                  </a:cubicBezTo>
                  <a:lnTo>
                    <a:pt x="0" y="10275"/>
                  </a:lnTo>
                  <a:cubicBezTo>
                    <a:pt x="0" y="7550"/>
                    <a:pt x="1083" y="4936"/>
                    <a:pt x="3009" y="3009"/>
                  </a:cubicBezTo>
                  <a:cubicBezTo>
                    <a:pt x="4936" y="1083"/>
                    <a:pt x="7550" y="0"/>
                    <a:pt x="10275" y="0"/>
                  </a:cubicBezTo>
                  <a:close/>
                </a:path>
              </a:pathLst>
            </a:custGeom>
            <a:blipFill>
              <a:blip r:embed="rId3"/>
              <a:stretch>
                <a:fillRect l="-53673" t="-823" r="0" b="-823"/>
              </a:stretch>
            </a:blipFill>
          </p:spPr>
        </p:sp>
      </p:grp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5349179" y="8069175"/>
          <a:ext cx="7589641" cy="2053839"/>
        </p:xfrm>
        <a:graphic>
          <a:graphicData uri="http://schemas.openxmlformats.org/drawingml/2006/table">
            <a:tbl>
              <a:tblPr/>
              <a:tblGrid>
                <a:gridCol w="3794821"/>
                <a:gridCol w="3794821"/>
              </a:tblGrid>
              <a:tr h="888922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Jaccard global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Jaccard global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0"/>
                    </a:solidFill>
                  </a:tcPr>
                </a:tc>
              </a:tr>
              <a:tr h="5687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Moyenne 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0.956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61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Moyenne pondérée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4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0.964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2830377" y="75501"/>
            <a:ext cx="12627246" cy="169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74"/>
              </a:lnSpc>
            </a:pPr>
            <a:r>
              <a:rPr lang="en-US" sz="9800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1/ SEGMENTATION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10112" y="1477074"/>
            <a:ext cx="12749188" cy="815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3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2/ </a:t>
            </a:r>
            <a:r>
              <a:rPr lang="en-US" b="true" sz="4599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Evaluation avec l’indice de Jaccard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35388" y="284434"/>
            <a:ext cx="12815431" cy="169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74"/>
              </a:lnSpc>
            </a:pPr>
            <a:r>
              <a:rPr lang="en-US" sz="9800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2/ CLASSIFICATION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54438" y="1857456"/>
            <a:ext cx="7471569" cy="2187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3"/>
              </a:lnSpc>
            </a:pPr>
            <a:r>
              <a:rPr lang="en-US" sz="45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1/ Random  Forest</a:t>
            </a:r>
          </a:p>
          <a:p>
            <a:pPr algn="l">
              <a:lnSpc>
                <a:spcPts val="5473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2/ Evaluation du modèle</a:t>
            </a:r>
          </a:p>
          <a:p>
            <a:pPr algn="l">
              <a:lnSpc>
                <a:spcPts val="5473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3/ Résultats sur WOD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89857">
            <a:off x="8699000" y="6879242"/>
            <a:ext cx="3513314" cy="1002891"/>
          </a:xfrm>
          <a:custGeom>
            <a:avLst/>
            <a:gdLst/>
            <a:ahLst/>
            <a:cxnLst/>
            <a:rect r="r" b="b" t="t" l="l"/>
            <a:pathLst>
              <a:path h="1002891" w="3513314">
                <a:moveTo>
                  <a:pt x="0" y="0"/>
                </a:moveTo>
                <a:lnTo>
                  <a:pt x="3513314" y="0"/>
                </a:lnTo>
                <a:lnTo>
                  <a:pt x="3513314" y="1002892"/>
                </a:lnTo>
                <a:lnTo>
                  <a:pt x="0" y="1002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53703" y="5333119"/>
            <a:ext cx="3820964" cy="3225529"/>
          </a:xfrm>
          <a:custGeom>
            <a:avLst/>
            <a:gdLst/>
            <a:ahLst/>
            <a:cxnLst/>
            <a:rect r="r" b="b" t="t" l="l"/>
            <a:pathLst>
              <a:path h="3225529" w="3820964">
                <a:moveTo>
                  <a:pt x="0" y="0"/>
                </a:moveTo>
                <a:lnTo>
                  <a:pt x="3820964" y="0"/>
                </a:lnTo>
                <a:lnTo>
                  <a:pt x="3820964" y="3225529"/>
                </a:lnTo>
                <a:lnTo>
                  <a:pt x="0" y="3225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230" r="0" b="-923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5052339" y="5333119"/>
            <a:ext cx="51619" cy="253955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" id="7"/>
          <p:cNvSpPr/>
          <p:nvPr/>
        </p:nvSpPr>
        <p:spPr>
          <a:xfrm>
            <a:off x="5052339" y="7872674"/>
            <a:ext cx="352232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" id="8"/>
          <p:cNvGrpSpPr/>
          <p:nvPr/>
        </p:nvGrpSpPr>
        <p:grpSpPr>
          <a:xfrm rot="0">
            <a:off x="10858377" y="4414735"/>
            <a:ext cx="3086100" cy="1317325"/>
            <a:chOff x="0" y="0"/>
            <a:chExt cx="4114800" cy="175643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114800" cy="1756434"/>
              <a:chOff x="0" y="0"/>
              <a:chExt cx="812800" cy="34695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346950"/>
              </a:xfrm>
              <a:custGeom>
                <a:avLst/>
                <a:gdLst/>
                <a:ahLst/>
                <a:cxnLst/>
                <a:rect r="r" b="b" t="t" l="l"/>
                <a:pathLst>
                  <a:path h="346950" w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219009"/>
                    </a:lnTo>
                    <a:cubicBezTo>
                      <a:pt x="812800" y="252941"/>
                      <a:pt x="799321" y="285483"/>
                      <a:pt x="775327" y="309477"/>
                    </a:cubicBezTo>
                    <a:cubicBezTo>
                      <a:pt x="751333" y="333470"/>
                      <a:pt x="718791" y="346950"/>
                      <a:pt x="684859" y="346950"/>
                    </a:cubicBezTo>
                    <a:lnTo>
                      <a:pt x="127941" y="346950"/>
                    </a:lnTo>
                    <a:cubicBezTo>
                      <a:pt x="94009" y="346950"/>
                      <a:pt x="61467" y="333470"/>
                      <a:pt x="37473" y="309477"/>
                    </a:cubicBezTo>
                    <a:cubicBezTo>
                      <a:pt x="13479" y="285483"/>
                      <a:pt x="0" y="252941"/>
                      <a:pt x="0" y="219009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FB000"/>
              </a:solidFill>
              <a:ln w="123825" cap="rnd">
                <a:solidFill>
                  <a:srgbClr val="FFB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12800" cy="3850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93358" y="192337"/>
              <a:ext cx="3571081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burpees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160802" y="6836960"/>
            <a:ext cx="2481250" cy="1087456"/>
            <a:chOff x="0" y="0"/>
            <a:chExt cx="3308334" cy="144994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3308334" cy="1449941"/>
              <a:chOff x="0" y="0"/>
              <a:chExt cx="653498" cy="28640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53498" cy="286408"/>
              </a:xfrm>
              <a:custGeom>
                <a:avLst/>
                <a:gdLst/>
                <a:ahLst/>
                <a:cxnLst/>
                <a:rect r="r" b="b" t="t" l="l"/>
                <a:pathLst>
                  <a:path h="286408" w="653498">
                    <a:moveTo>
                      <a:pt x="143204" y="0"/>
                    </a:moveTo>
                    <a:lnTo>
                      <a:pt x="510294" y="0"/>
                    </a:lnTo>
                    <a:cubicBezTo>
                      <a:pt x="589383" y="0"/>
                      <a:pt x="653498" y="64115"/>
                      <a:pt x="653498" y="143204"/>
                    </a:cubicBezTo>
                    <a:lnTo>
                      <a:pt x="653498" y="143204"/>
                    </a:lnTo>
                    <a:cubicBezTo>
                      <a:pt x="653498" y="181184"/>
                      <a:pt x="638410" y="217609"/>
                      <a:pt x="611554" y="244465"/>
                    </a:cubicBezTo>
                    <a:cubicBezTo>
                      <a:pt x="584699" y="271321"/>
                      <a:pt x="548274" y="286408"/>
                      <a:pt x="510294" y="286408"/>
                    </a:cubicBezTo>
                    <a:lnTo>
                      <a:pt x="143204" y="286408"/>
                    </a:lnTo>
                    <a:cubicBezTo>
                      <a:pt x="64115" y="286408"/>
                      <a:pt x="0" y="222293"/>
                      <a:pt x="0" y="143204"/>
                    </a:cubicBezTo>
                    <a:lnTo>
                      <a:pt x="0" y="143204"/>
                    </a:lnTo>
                    <a:cubicBezTo>
                      <a:pt x="0" y="64115"/>
                      <a:pt x="64115" y="0"/>
                      <a:pt x="143204" y="0"/>
                    </a:cubicBezTo>
                    <a:close/>
                  </a:path>
                </a:pathLst>
              </a:custGeom>
              <a:solidFill>
                <a:srgbClr val="FFB000"/>
              </a:solidFill>
              <a:ln w="123825" cap="rnd">
                <a:solidFill>
                  <a:srgbClr val="FFB000"/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653498" cy="324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429375" y="-8426"/>
              <a:ext cx="2487612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squat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640806" y="8743566"/>
            <a:ext cx="1578313" cy="1087456"/>
            <a:chOff x="0" y="0"/>
            <a:chExt cx="2104418" cy="1449941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2104418" cy="1449941"/>
              <a:chOff x="0" y="0"/>
              <a:chExt cx="415687" cy="28640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415687" cy="286408"/>
              </a:xfrm>
              <a:custGeom>
                <a:avLst/>
                <a:gdLst/>
                <a:ahLst/>
                <a:cxnLst/>
                <a:rect r="r" b="b" t="t" l="l"/>
                <a:pathLst>
                  <a:path h="286408" w="415687">
                    <a:moveTo>
                      <a:pt x="143204" y="0"/>
                    </a:moveTo>
                    <a:lnTo>
                      <a:pt x="272483" y="0"/>
                    </a:lnTo>
                    <a:cubicBezTo>
                      <a:pt x="351573" y="0"/>
                      <a:pt x="415687" y="64115"/>
                      <a:pt x="415687" y="143204"/>
                    </a:cubicBezTo>
                    <a:lnTo>
                      <a:pt x="415687" y="143204"/>
                    </a:lnTo>
                    <a:cubicBezTo>
                      <a:pt x="415687" y="222293"/>
                      <a:pt x="351573" y="286408"/>
                      <a:pt x="272483" y="286408"/>
                    </a:cubicBezTo>
                    <a:lnTo>
                      <a:pt x="143204" y="286408"/>
                    </a:lnTo>
                    <a:cubicBezTo>
                      <a:pt x="64115" y="286408"/>
                      <a:pt x="0" y="222293"/>
                      <a:pt x="0" y="143204"/>
                    </a:cubicBezTo>
                    <a:lnTo>
                      <a:pt x="0" y="143204"/>
                    </a:lnTo>
                    <a:cubicBezTo>
                      <a:pt x="0" y="64115"/>
                      <a:pt x="64115" y="0"/>
                      <a:pt x="143204" y="0"/>
                    </a:cubicBezTo>
                    <a:close/>
                  </a:path>
                </a:pathLst>
              </a:custGeom>
              <a:solidFill>
                <a:srgbClr val="FFB000"/>
              </a:solidFill>
              <a:ln w="123825" cap="rnd">
                <a:solidFill>
                  <a:srgbClr val="FFB000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415687" cy="324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675574" y="-24338"/>
              <a:ext cx="753269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...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207728" y="6201379"/>
            <a:ext cx="2636619" cy="58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1"/>
              </a:lnSpc>
            </a:pPr>
            <a:r>
              <a:rPr lang="en-US" sz="340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Amplitude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205773" y="8161918"/>
            <a:ext cx="2636619" cy="58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1"/>
              </a:lnSpc>
            </a:pPr>
            <a:r>
              <a:rPr lang="en-US" sz="340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temps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10112" y="1810410"/>
            <a:ext cx="8810383" cy="815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3"/>
              </a:lnSpc>
              <a:spcBef>
                <a:spcPct val="0"/>
              </a:spcBef>
            </a:pPr>
            <a:r>
              <a:rPr lang="en-US" b="true" sz="4599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1/ Modèle Random Forest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00004" y="2846823"/>
            <a:ext cx="8678833" cy="6735102"/>
            <a:chOff x="0" y="0"/>
            <a:chExt cx="11571777" cy="898013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04929" y="621920"/>
              <a:ext cx="7230547" cy="1046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73"/>
                </a:lnSpc>
              </a:pPr>
              <a:r>
                <a:rPr lang="en-US" sz="4599" b="true">
                  <a:solidFill>
                    <a:srgbClr val="FFB000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Random Forest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287046"/>
              <a:ext cx="10820400" cy="1061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9" indent="-269875" lvl="1">
                <a:lnSpc>
                  <a:spcPts val="297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Cr</a:t>
              </a: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ée plusieurs arbres de décision à partir de sous-échantillons des données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829528"/>
              <a:ext cx="10820400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9" indent="-269875" lvl="1">
                <a:lnSpc>
                  <a:spcPts val="2974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Chaque arbre donne une prédiction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11546377" y="0"/>
              <a:ext cx="0" cy="8980136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6249446"/>
              <a:ext cx="10820400" cy="1061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9" indent="-269875" lvl="1">
                <a:lnSpc>
                  <a:spcPts val="2974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Robuste, précis et résistant au sur-apprentissage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818579"/>
              <a:ext cx="10820400" cy="1061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9" indent="-269875" lvl="1">
                <a:lnSpc>
                  <a:spcPts val="2974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La prédiction finale est obtenue par vote majoritaire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010933" y="2846823"/>
            <a:ext cx="6881826" cy="6448416"/>
            <a:chOff x="0" y="0"/>
            <a:chExt cx="9175767" cy="859788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3815" y="-47625"/>
              <a:ext cx="7865607" cy="1715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Choix des données : </a:t>
              </a:r>
            </a:p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ACCX, ACCY, ACCZ, ROLL, PITCH, YAW, ROTX, ROTY, ROTZ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815" y="2287046"/>
              <a:ext cx="9171953" cy="1556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74"/>
                </a:lnSpc>
              </a:pPr>
              <a:r>
                <a:rPr lang="en-US" sz="2499" b="true">
                  <a:solidFill>
                    <a:srgbClr val="FFFFFF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Séparation : </a:t>
              </a:r>
            </a:p>
            <a:p>
              <a:pPr algn="l">
                <a:lnSpc>
                  <a:spcPts val="2974"/>
                </a:lnSpc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80% des données pour l’entrainement</a:t>
              </a:r>
            </a:p>
            <a:p>
              <a:pPr algn="l">
                <a:lnSpc>
                  <a:spcPts val="2974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20% pour les tests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055487"/>
              <a:ext cx="8850899" cy="1061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74"/>
                </a:lnSpc>
              </a:pPr>
              <a:r>
                <a:rPr lang="en-US" sz="2499" b="true">
                  <a:solidFill>
                    <a:srgbClr val="FFFFFF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Hyperparamètres :</a:t>
              </a:r>
            </a:p>
            <a:p>
              <a:pPr algn="l">
                <a:lnSpc>
                  <a:spcPts val="2974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Nombre d’arbres n = 300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079294"/>
              <a:ext cx="9171953" cy="1556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74"/>
                </a:lnSpc>
              </a:pPr>
              <a:r>
                <a:rPr lang="en-US" sz="2499" b="true">
                  <a:solidFill>
                    <a:srgbClr val="FFFFFF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Entrainement : </a:t>
              </a:r>
            </a:p>
            <a:p>
              <a:pPr algn="l">
                <a:lnSpc>
                  <a:spcPts val="2974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sur les données brutes, un point par variable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536379"/>
              <a:ext cx="8850899" cy="1061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74"/>
                </a:lnSpc>
              </a:pPr>
              <a:r>
                <a:rPr lang="en-US" sz="2499" b="true">
                  <a:solidFill>
                    <a:srgbClr val="FFFFFF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Métriques d’évaluation :</a:t>
              </a:r>
            </a:p>
            <a:p>
              <a:pPr algn="l">
                <a:lnSpc>
                  <a:spcPts val="2974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Accuracy, Précision, Recall, f1 score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735388" y="284434"/>
            <a:ext cx="12815431" cy="169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74"/>
              </a:lnSpc>
            </a:pPr>
            <a:r>
              <a:rPr lang="en-US" sz="9800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2/ CLASSIFICATION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460396" y="2626839"/>
          <a:ext cx="17087388" cy="7496175"/>
        </p:xfrm>
        <a:graphic>
          <a:graphicData uri="http://schemas.openxmlformats.org/drawingml/2006/table">
            <a:tbl>
              <a:tblPr/>
              <a:tblGrid>
                <a:gridCol w="3399717"/>
                <a:gridCol w="3399717"/>
                <a:gridCol w="3399717"/>
                <a:gridCol w="3445504"/>
                <a:gridCol w="3442732"/>
              </a:tblGrid>
              <a:tr h="9860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Exercices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principaux</a:t>
                      </a:r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Précision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Recall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F1 - Score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Support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0"/>
                    </a:solidFill>
                  </a:tcPr>
                </a:tc>
              </a:tr>
              <a:tr h="6510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burpee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0.85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0.92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0.88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901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10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deadlift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0.93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0.93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0.93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601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10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front squat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0.97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0.91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0.94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839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10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power clean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0.90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0.89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0.89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798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10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power snatch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0.90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0.95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0.92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193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10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push up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0.92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0.85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0.88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370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10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thruster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0.93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0.92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0.92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970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10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toes to bar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0.94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0.85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0.89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606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10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wall ball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0.93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0.90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0.91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532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10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Macro avg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0.92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0.9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0.92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7550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569337" y="1847931"/>
            <a:ext cx="7962702" cy="815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3"/>
              </a:lnSpc>
              <a:spcBef>
                <a:spcPct val="0"/>
              </a:spcBef>
            </a:pPr>
            <a:r>
              <a:rPr lang="en-US" b="true" sz="4599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2/ Evaluation du modèle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35388" y="284434"/>
            <a:ext cx="12815431" cy="169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74"/>
              </a:lnSpc>
            </a:pPr>
            <a:r>
              <a:rPr lang="en-US" sz="9800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2/ CLASSIFICATION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019509" y="2219654"/>
            <a:ext cx="2374921" cy="887488"/>
            <a:chOff x="0" y="0"/>
            <a:chExt cx="3166561" cy="118331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43195" y="0"/>
              <a:ext cx="2832425" cy="1183318"/>
              <a:chOff x="0" y="0"/>
              <a:chExt cx="702330" cy="29341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02330" cy="293416"/>
              </a:xfrm>
              <a:custGeom>
                <a:avLst/>
                <a:gdLst/>
                <a:ahLst/>
                <a:cxnLst/>
                <a:rect r="r" b="b" t="t" l="l"/>
                <a:pathLst>
                  <a:path h="293416" w="702330">
                    <a:moveTo>
                      <a:pt x="146708" y="0"/>
                    </a:moveTo>
                    <a:lnTo>
                      <a:pt x="555622" y="0"/>
                    </a:lnTo>
                    <a:cubicBezTo>
                      <a:pt x="636647" y="0"/>
                      <a:pt x="702330" y="65683"/>
                      <a:pt x="702330" y="146708"/>
                    </a:cubicBezTo>
                    <a:lnTo>
                      <a:pt x="702330" y="146708"/>
                    </a:lnTo>
                    <a:cubicBezTo>
                      <a:pt x="702330" y="227733"/>
                      <a:pt x="636647" y="293416"/>
                      <a:pt x="555622" y="293416"/>
                    </a:cubicBezTo>
                    <a:lnTo>
                      <a:pt x="146708" y="293416"/>
                    </a:lnTo>
                    <a:cubicBezTo>
                      <a:pt x="65683" y="293416"/>
                      <a:pt x="0" y="227733"/>
                      <a:pt x="0" y="146708"/>
                    </a:cubicBezTo>
                    <a:lnTo>
                      <a:pt x="0" y="146708"/>
                    </a:lnTo>
                    <a:cubicBezTo>
                      <a:pt x="0" y="65683"/>
                      <a:pt x="65683" y="0"/>
                      <a:pt x="1467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6192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66675"/>
                <a:ext cx="702330" cy="3600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74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60000">
              <a:off x="9478" y="42244"/>
              <a:ext cx="3148269" cy="11136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47"/>
                </a:lnSpc>
              </a:pPr>
              <a:r>
                <a:rPr lang="en-US" sz="246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Accuracy:</a:t>
              </a:r>
            </a:p>
            <a:p>
              <a:pPr algn="ctr">
                <a:lnSpc>
                  <a:spcPts val="3447"/>
                </a:lnSpc>
              </a:pPr>
              <a:r>
                <a:rPr lang="en-US" sz="246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0.91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6098" y="2635959"/>
            <a:ext cx="8617142" cy="5863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41"/>
              </a:lnSpc>
            </a:pPr>
            <a:r>
              <a:rPr lang="en-US" sz="4672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01/ Introduction</a:t>
            </a:r>
          </a:p>
          <a:p>
            <a:pPr algn="l">
              <a:lnSpc>
                <a:spcPts val="6541"/>
              </a:lnSpc>
            </a:pPr>
            <a:r>
              <a:rPr lang="en-US" sz="4672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02/ Objectifs</a:t>
            </a:r>
          </a:p>
          <a:p>
            <a:pPr algn="l">
              <a:lnSpc>
                <a:spcPts val="6541"/>
              </a:lnSpc>
            </a:pPr>
            <a:r>
              <a:rPr lang="en-US" sz="4672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03/ Data</a:t>
            </a:r>
          </a:p>
          <a:p>
            <a:pPr algn="l">
              <a:lnSpc>
                <a:spcPts val="6541"/>
              </a:lnSpc>
            </a:pPr>
            <a:r>
              <a:rPr lang="en-US" sz="4672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04/ Etat de l’art</a:t>
            </a:r>
          </a:p>
          <a:p>
            <a:pPr algn="l">
              <a:lnSpc>
                <a:spcPts val="6541"/>
              </a:lnSpc>
            </a:pPr>
            <a:r>
              <a:rPr lang="en-US" sz="4672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05/ Méthodes </a:t>
            </a:r>
          </a:p>
          <a:p>
            <a:pPr algn="l">
              <a:lnSpc>
                <a:spcPts val="6541"/>
              </a:lnSpc>
            </a:pPr>
            <a:r>
              <a:rPr lang="en-US" sz="4672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06/ Résultats</a:t>
            </a:r>
          </a:p>
          <a:p>
            <a:pPr algn="l">
              <a:lnSpc>
                <a:spcPts val="6541"/>
              </a:lnSpc>
            </a:pPr>
            <a:r>
              <a:rPr lang="en-US" sz="4672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07/ Conclusion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1737" t="12305" r="0" b="14043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47235" y="-331176"/>
            <a:ext cx="8552648" cy="219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23"/>
              </a:lnSpc>
            </a:pPr>
            <a:r>
              <a:rPr lang="en-US" sz="11017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SOMMAIRE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9293" y="2632314"/>
            <a:ext cx="14789415" cy="7654686"/>
            <a:chOff x="0" y="0"/>
            <a:chExt cx="812800" cy="4206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20688"/>
            </a:xfrm>
            <a:custGeom>
              <a:avLst/>
              <a:gdLst/>
              <a:ahLst/>
              <a:cxnLst/>
              <a:rect r="r" b="b" t="t" l="l"/>
              <a:pathLst>
                <a:path h="420688" w="812800">
                  <a:moveTo>
                    <a:pt x="12040" y="0"/>
                  </a:moveTo>
                  <a:lnTo>
                    <a:pt x="800760" y="0"/>
                  </a:lnTo>
                  <a:cubicBezTo>
                    <a:pt x="807410" y="0"/>
                    <a:pt x="812800" y="5390"/>
                    <a:pt x="812800" y="12040"/>
                  </a:cubicBezTo>
                  <a:lnTo>
                    <a:pt x="812800" y="408648"/>
                  </a:lnTo>
                  <a:cubicBezTo>
                    <a:pt x="812800" y="415298"/>
                    <a:pt x="807410" y="420688"/>
                    <a:pt x="800760" y="420688"/>
                  </a:cubicBezTo>
                  <a:lnTo>
                    <a:pt x="12040" y="420688"/>
                  </a:lnTo>
                  <a:cubicBezTo>
                    <a:pt x="5390" y="420688"/>
                    <a:pt x="0" y="415298"/>
                    <a:pt x="0" y="408648"/>
                  </a:cubicBezTo>
                  <a:lnTo>
                    <a:pt x="0" y="12040"/>
                  </a:lnTo>
                  <a:cubicBezTo>
                    <a:pt x="0" y="5390"/>
                    <a:pt x="5390" y="0"/>
                    <a:pt x="1204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75" r="0" b="-47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735388" y="284434"/>
            <a:ext cx="12815431" cy="169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74"/>
              </a:lnSpc>
            </a:pPr>
            <a:r>
              <a:rPr lang="en-US" sz="9800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2/ CLASSIFICATION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69337" y="1847931"/>
            <a:ext cx="7383463" cy="815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3"/>
              </a:lnSpc>
              <a:spcBef>
                <a:spcPct val="0"/>
              </a:spcBef>
            </a:pPr>
            <a:r>
              <a:rPr lang="en-US" b="true" sz="4599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3/ Résultats sur WOD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803" y="2479304"/>
            <a:ext cx="16412426" cy="7643710"/>
            <a:chOff x="0" y="0"/>
            <a:chExt cx="1242706" cy="5787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42706" cy="578762"/>
            </a:xfrm>
            <a:custGeom>
              <a:avLst/>
              <a:gdLst/>
              <a:ahLst/>
              <a:cxnLst/>
              <a:rect r="r" b="b" t="t" l="l"/>
              <a:pathLst>
                <a:path h="578762" w="1242706">
                  <a:moveTo>
                    <a:pt x="10849" y="0"/>
                  </a:moveTo>
                  <a:lnTo>
                    <a:pt x="1231857" y="0"/>
                  </a:lnTo>
                  <a:cubicBezTo>
                    <a:pt x="1234734" y="0"/>
                    <a:pt x="1237494" y="1143"/>
                    <a:pt x="1239528" y="3178"/>
                  </a:cubicBezTo>
                  <a:cubicBezTo>
                    <a:pt x="1241563" y="5212"/>
                    <a:pt x="1242706" y="7972"/>
                    <a:pt x="1242706" y="10849"/>
                  </a:cubicBezTo>
                  <a:lnTo>
                    <a:pt x="1242706" y="567912"/>
                  </a:lnTo>
                  <a:cubicBezTo>
                    <a:pt x="1242706" y="570790"/>
                    <a:pt x="1241563" y="573549"/>
                    <a:pt x="1239528" y="575584"/>
                  </a:cubicBezTo>
                  <a:cubicBezTo>
                    <a:pt x="1237494" y="577619"/>
                    <a:pt x="1234734" y="578762"/>
                    <a:pt x="1231857" y="578762"/>
                  </a:cubicBezTo>
                  <a:lnTo>
                    <a:pt x="10849" y="578762"/>
                  </a:lnTo>
                  <a:cubicBezTo>
                    <a:pt x="7972" y="578762"/>
                    <a:pt x="5212" y="577619"/>
                    <a:pt x="3178" y="575584"/>
                  </a:cubicBezTo>
                  <a:cubicBezTo>
                    <a:pt x="1143" y="573549"/>
                    <a:pt x="0" y="570790"/>
                    <a:pt x="0" y="567912"/>
                  </a:cubicBezTo>
                  <a:lnTo>
                    <a:pt x="0" y="10849"/>
                  </a:lnTo>
                  <a:cubicBezTo>
                    <a:pt x="0" y="7972"/>
                    <a:pt x="1143" y="5212"/>
                    <a:pt x="3178" y="3178"/>
                  </a:cubicBezTo>
                  <a:cubicBezTo>
                    <a:pt x="5212" y="1143"/>
                    <a:pt x="7972" y="0"/>
                    <a:pt x="10849" y="0"/>
                  </a:cubicBezTo>
                  <a:close/>
                </a:path>
              </a:pathLst>
            </a:custGeom>
            <a:blipFill>
              <a:blip r:embed="rId2"/>
              <a:stretch>
                <a:fillRect l="-622" t="0" r="-622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735388" y="284434"/>
            <a:ext cx="12815431" cy="169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74"/>
              </a:lnSpc>
            </a:pPr>
            <a:r>
              <a:rPr lang="en-US" sz="9800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2/ CLASSIFICATION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36954" y="1663837"/>
            <a:ext cx="7383463" cy="815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3"/>
              </a:lnSpc>
              <a:spcBef>
                <a:spcPct val="0"/>
              </a:spcBef>
            </a:pPr>
            <a:r>
              <a:rPr lang="en-US" b="true" sz="4599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3/ Résultats sur WOD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35388" y="284434"/>
            <a:ext cx="12815431" cy="169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74"/>
              </a:lnSpc>
            </a:pPr>
            <a:r>
              <a:rPr lang="en-US" sz="9800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2/ CLASSIFICATION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375979" y="3884235"/>
          <a:ext cx="17536041" cy="2191969"/>
        </p:xfrm>
        <a:graphic>
          <a:graphicData uri="http://schemas.openxmlformats.org/drawingml/2006/table">
            <a:tbl>
              <a:tblPr/>
              <a:tblGrid>
                <a:gridCol w="4369299"/>
                <a:gridCol w="4369299"/>
                <a:gridCol w="4369299"/>
                <a:gridCol w="4428144"/>
              </a:tblGrid>
              <a:tr h="8736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TPR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FPR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AUC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0"/>
                    </a:solidFill>
                  </a:tcPr>
                </a:tc>
              </a:tr>
              <a:tr h="659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Micro-Average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0.519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0.012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0.753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9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Macro-Average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0.97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0.024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0.696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4569337" y="1847931"/>
            <a:ext cx="7383463" cy="815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3"/>
              </a:lnSpc>
              <a:spcBef>
                <a:spcPct val="0"/>
              </a:spcBef>
            </a:pPr>
            <a:r>
              <a:rPr lang="en-US" b="true" sz="4599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3/ Résultats sur WOD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35388" y="284434"/>
            <a:ext cx="12815431" cy="169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74"/>
              </a:lnSpc>
            </a:pPr>
            <a:r>
              <a:rPr lang="en-US" sz="9800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2/ CLASSIFICATION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23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375979" y="3884235"/>
          <a:ext cx="17536041" cy="2962275"/>
        </p:xfrm>
        <a:graphic>
          <a:graphicData uri="http://schemas.openxmlformats.org/drawingml/2006/table">
            <a:tbl>
              <a:tblPr/>
              <a:tblGrid>
                <a:gridCol w="3488982"/>
                <a:gridCol w="3488982"/>
                <a:gridCol w="3488982"/>
                <a:gridCol w="3535970"/>
                <a:gridCol w="3533126"/>
              </a:tblGrid>
              <a:tr h="9938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Exercices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principaux</a:t>
                      </a:r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Précision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Recall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F1 - Score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Support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0"/>
                    </a:solidFill>
                  </a:tcPr>
                </a:tc>
              </a:tr>
              <a:tr h="6561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power snatch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0.97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0.98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1933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61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wall ball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0.97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0.98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532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61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Macro avg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0.97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1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0.98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2465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5" id="5"/>
          <p:cNvGrpSpPr/>
          <p:nvPr/>
        </p:nvGrpSpPr>
        <p:grpSpPr>
          <a:xfrm rot="0">
            <a:off x="13384578" y="4020035"/>
            <a:ext cx="2050943" cy="766421"/>
            <a:chOff x="0" y="0"/>
            <a:chExt cx="2734591" cy="102189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23661" y="0"/>
              <a:ext cx="2446037" cy="1021894"/>
              <a:chOff x="0" y="0"/>
              <a:chExt cx="702330" cy="29341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2330" cy="293416"/>
              </a:xfrm>
              <a:custGeom>
                <a:avLst/>
                <a:gdLst/>
                <a:ahLst/>
                <a:cxnLst/>
                <a:rect r="r" b="b" t="t" l="l"/>
                <a:pathLst>
                  <a:path h="293416" w="702330">
                    <a:moveTo>
                      <a:pt x="146708" y="0"/>
                    </a:moveTo>
                    <a:lnTo>
                      <a:pt x="555622" y="0"/>
                    </a:lnTo>
                    <a:cubicBezTo>
                      <a:pt x="636647" y="0"/>
                      <a:pt x="702330" y="65683"/>
                      <a:pt x="702330" y="146708"/>
                    </a:cubicBezTo>
                    <a:lnTo>
                      <a:pt x="702330" y="146708"/>
                    </a:lnTo>
                    <a:cubicBezTo>
                      <a:pt x="702330" y="227733"/>
                      <a:pt x="636647" y="293416"/>
                      <a:pt x="555622" y="293416"/>
                    </a:cubicBezTo>
                    <a:lnTo>
                      <a:pt x="146708" y="293416"/>
                    </a:lnTo>
                    <a:cubicBezTo>
                      <a:pt x="65683" y="293416"/>
                      <a:pt x="0" y="227733"/>
                      <a:pt x="0" y="146708"/>
                    </a:cubicBezTo>
                    <a:lnTo>
                      <a:pt x="0" y="146708"/>
                    </a:lnTo>
                    <a:cubicBezTo>
                      <a:pt x="0" y="65683"/>
                      <a:pt x="65683" y="0"/>
                      <a:pt x="1467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6192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66675"/>
                <a:ext cx="702330" cy="3600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74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60000">
              <a:off x="8230" y="31284"/>
              <a:ext cx="2718794" cy="966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7"/>
                </a:lnSpc>
              </a:pPr>
              <a:r>
                <a:rPr lang="en-US" sz="2126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Accuracy:</a:t>
              </a:r>
            </a:p>
            <a:p>
              <a:pPr algn="ctr">
                <a:lnSpc>
                  <a:spcPts val="2977"/>
                </a:lnSpc>
              </a:pPr>
              <a:r>
                <a:rPr lang="en-US" sz="2126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0.97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569337" y="1847931"/>
            <a:ext cx="7962702" cy="815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3"/>
              </a:lnSpc>
              <a:spcBef>
                <a:spcPct val="0"/>
              </a:spcBef>
            </a:pPr>
            <a:r>
              <a:rPr lang="en-US" b="true" sz="4599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2/ Evaluation du modèle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7747" y="2444557"/>
            <a:ext cx="14752506" cy="7678457"/>
            <a:chOff x="0" y="0"/>
            <a:chExt cx="812800" cy="4230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23050"/>
            </a:xfrm>
            <a:custGeom>
              <a:avLst/>
              <a:gdLst/>
              <a:ahLst/>
              <a:cxnLst/>
              <a:rect r="r" b="b" t="t" l="l"/>
              <a:pathLst>
                <a:path h="423050" w="812800">
                  <a:moveTo>
                    <a:pt x="12070" y="0"/>
                  </a:moveTo>
                  <a:lnTo>
                    <a:pt x="800730" y="0"/>
                  </a:lnTo>
                  <a:cubicBezTo>
                    <a:pt x="803931" y="0"/>
                    <a:pt x="807001" y="1272"/>
                    <a:pt x="809265" y="3535"/>
                  </a:cubicBezTo>
                  <a:cubicBezTo>
                    <a:pt x="811528" y="5799"/>
                    <a:pt x="812800" y="8869"/>
                    <a:pt x="812800" y="12070"/>
                  </a:cubicBezTo>
                  <a:lnTo>
                    <a:pt x="812800" y="410980"/>
                  </a:lnTo>
                  <a:cubicBezTo>
                    <a:pt x="812800" y="414181"/>
                    <a:pt x="811528" y="417251"/>
                    <a:pt x="809265" y="419515"/>
                  </a:cubicBezTo>
                  <a:cubicBezTo>
                    <a:pt x="807001" y="421778"/>
                    <a:pt x="803931" y="423050"/>
                    <a:pt x="800730" y="423050"/>
                  </a:cubicBezTo>
                  <a:lnTo>
                    <a:pt x="12070" y="423050"/>
                  </a:lnTo>
                  <a:cubicBezTo>
                    <a:pt x="8869" y="423050"/>
                    <a:pt x="5799" y="421778"/>
                    <a:pt x="3535" y="419515"/>
                  </a:cubicBezTo>
                  <a:cubicBezTo>
                    <a:pt x="1272" y="417251"/>
                    <a:pt x="0" y="414181"/>
                    <a:pt x="0" y="410980"/>
                  </a:cubicBezTo>
                  <a:lnTo>
                    <a:pt x="0" y="12070"/>
                  </a:lnTo>
                  <a:cubicBezTo>
                    <a:pt x="0" y="8869"/>
                    <a:pt x="1272" y="5799"/>
                    <a:pt x="3535" y="3535"/>
                  </a:cubicBezTo>
                  <a:cubicBezTo>
                    <a:pt x="5799" y="1272"/>
                    <a:pt x="8869" y="0"/>
                    <a:pt x="1207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16" r="0" b="-51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735388" y="284434"/>
            <a:ext cx="12815431" cy="169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74"/>
              </a:lnSpc>
            </a:pPr>
            <a:r>
              <a:rPr lang="en-US" sz="9800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2/ CLASSIFICATION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48324" y="1629091"/>
            <a:ext cx="7383463" cy="815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3"/>
              </a:lnSpc>
              <a:spcBef>
                <a:spcPct val="0"/>
              </a:spcBef>
            </a:pPr>
            <a:r>
              <a:rPr lang="en-US" b="true" sz="4599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3/ Résultats sur WOD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7320" y="2520315"/>
            <a:ext cx="16765524" cy="7459399"/>
            <a:chOff x="0" y="0"/>
            <a:chExt cx="812800" cy="3616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61635"/>
            </a:xfrm>
            <a:custGeom>
              <a:avLst/>
              <a:gdLst/>
              <a:ahLst/>
              <a:cxnLst/>
              <a:rect r="r" b="b" t="t" l="l"/>
              <a:pathLst>
                <a:path h="361635" w="812800">
                  <a:moveTo>
                    <a:pt x="10621" y="0"/>
                  </a:moveTo>
                  <a:lnTo>
                    <a:pt x="802179" y="0"/>
                  </a:lnTo>
                  <a:cubicBezTo>
                    <a:pt x="804996" y="0"/>
                    <a:pt x="807697" y="1119"/>
                    <a:pt x="809689" y="3111"/>
                  </a:cubicBezTo>
                  <a:cubicBezTo>
                    <a:pt x="811681" y="5103"/>
                    <a:pt x="812800" y="7804"/>
                    <a:pt x="812800" y="10621"/>
                  </a:cubicBezTo>
                  <a:lnTo>
                    <a:pt x="812800" y="351014"/>
                  </a:lnTo>
                  <a:cubicBezTo>
                    <a:pt x="812800" y="353831"/>
                    <a:pt x="811681" y="356532"/>
                    <a:pt x="809689" y="358524"/>
                  </a:cubicBezTo>
                  <a:cubicBezTo>
                    <a:pt x="807697" y="360516"/>
                    <a:pt x="804996" y="361635"/>
                    <a:pt x="802179" y="361635"/>
                  </a:cubicBezTo>
                  <a:lnTo>
                    <a:pt x="10621" y="361635"/>
                  </a:lnTo>
                  <a:cubicBezTo>
                    <a:pt x="7804" y="361635"/>
                    <a:pt x="5103" y="360516"/>
                    <a:pt x="3111" y="358524"/>
                  </a:cubicBezTo>
                  <a:cubicBezTo>
                    <a:pt x="1119" y="356532"/>
                    <a:pt x="0" y="353831"/>
                    <a:pt x="0" y="351014"/>
                  </a:cubicBezTo>
                  <a:lnTo>
                    <a:pt x="0" y="10621"/>
                  </a:lnTo>
                  <a:cubicBezTo>
                    <a:pt x="0" y="7804"/>
                    <a:pt x="1119" y="5103"/>
                    <a:pt x="3111" y="3111"/>
                  </a:cubicBezTo>
                  <a:cubicBezTo>
                    <a:pt x="5103" y="1119"/>
                    <a:pt x="7804" y="0"/>
                    <a:pt x="1062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94" r="0" b="-1694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735388" y="284434"/>
            <a:ext cx="12815431" cy="169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74"/>
              </a:lnSpc>
            </a:pPr>
            <a:r>
              <a:rPr lang="en-US" sz="9800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2/ CLASSIFICATION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42654" y="1634733"/>
            <a:ext cx="7383463" cy="815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3"/>
              </a:lnSpc>
              <a:spcBef>
                <a:spcPct val="0"/>
              </a:spcBef>
            </a:pPr>
            <a:r>
              <a:rPr lang="en-US" b="true" sz="4599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3/ Résultats sur WOD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35388" y="284434"/>
            <a:ext cx="12815431" cy="169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74"/>
              </a:lnSpc>
            </a:pPr>
            <a:r>
              <a:rPr lang="en-US" sz="9800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2/ CLASSIFICATION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26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375979" y="3884235"/>
          <a:ext cx="17536041" cy="2191969"/>
        </p:xfrm>
        <a:graphic>
          <a:graphicData uri="http://schemas.openxmlformats.org/drawingml/2006/table">
            <a:tbl>
              <a:tblPr/>
              <a:tblGrid>
                <a:gridCol w="4369299"/>
                <a:gridCol w="4369299"/>
                <a:gridCol w="4369299"/>
                <a:gridCol w="4428144"/>
              </a:tblGrid>
              <a:tr h="8736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TPR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FPR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AUC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0"/>
                    </a:solidFill>
                  </a:tcPr>
                </a:tc>
              </a:tr>
              <a:tr h="659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Micro-Average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0.738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0.262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0.738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9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Macro-Average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0.809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0.191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0.809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B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4342654" y="1634733"/>
            <a:ext cx="7383463" cy="815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3"/>
              </a:lnSpc>
              <a:spcBef>
                <a:spcPct val="0"/>
              </a:spcBef>
            </a:pPr>
            <a:r>
              <a:rPr lang="en-US" b="true" sz="4599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3/ Résultats sur WOD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5558" y="5591056"/>
            <a:ext cx="8648686" cy="2713525"/>
          </a:xfrm>
          <a:custGeom>
            <a:avLst/>
            <a:gdLst/>
            <a:ahLst/>
            <a:cxnLst/>
            <a:rect r="r" b="b" t="t" l="l"/>
            <a:pathLst>
              <a:path h="2713525" w="8648686">
                <a:moveTo>
                  <a:pt x="0" y="0"/>
                </a:moveTo>
                <a:lnTo>
                  <a:pt x="8648686" y="0"/>
                </a:lnTo>
                <a:lnTo>
                  <a:pt x="8648686" y="2713526"/>
                </a:lnTo>
                <a:lnTo>
                  <a:pt x="0" y="2713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31760" y="1689190"/>
            <a:ext cx="10920435" cy="253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1/ Problèmes rencontrés</a:t>
            </a:r>
          </a:p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2/ Méthode des seuils adaptatifs</a:t>
            </a:r>
          </a:p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3/ Application de la méthode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156618" y="5723591"/>
            <a:ext cx="8536701" cy="2133225"/>
            <a:chOff x="0" y="0"/>
            <a:chExt cx="11382268" cy="28443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04123"/>
              <a:ext cx="3253093" cy="1693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89"/>
                </a:lnSpc>
              </a:pPr>
              <a:r>
                <a:rPr lang="en-US" sz="7635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=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275729" y="-123825"/>
              <a:ext cx="10106539" cy="2968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51"/>
                </a:lnSpc>
              </a:pPr>
              <a:r>
                <a:rPr lang="en-US" sz="6465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Combien de répétitions ?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394" y="259402"/>
            <a:ext cx="18327166" cy="137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4"/>
              </a:lnSpc>
            </a:pPr>
            <a:r>
              <a:rPr lang="en-US" sz="8004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3/ COMPTAGE DES RÉPÉTITIONS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14759" y="3674745"/>
            <a:ext cx="3477082" cy="91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Problèmes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170634" y="3674745"/>
            <a:ext cx="3477082" cy="91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Solutions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37006" y="4962870"/>
            <a:ext cx="767752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Trouver la bonne variable pour chaque exercice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4303" y="4890654"/>
            <a:ext cx="767752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Chaque exercice n’est pas “lisible” à l’aide du même type de signal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4303" y="5868307"/>
            <a:ext cx="767752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Présence de pics brutaux mais courts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4303" y="7404619"/>
            <a:ext cx="767752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 amplitudes qui varient au sein d’une même série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37006" y="6170595"/>
            <a:ext cx="767752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Appliquer une moyenne glissante sur le signal et discriminer la première répétition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37006" y="8077835"/>
            <a:ext cx="767752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Adapter le seuil aux variations d’amplitude dans une meme serie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73065" y="1416998"/>
            <a:ext cx="8516481" cy="91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1/ Problèmes rencontrés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394" y="259402"/>
            <a:ext cx="18327166" cy="137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4"/>
              </a:lnSpc>
            </a:pPr>
            <a:r>
              <a:rPr lang="en-US" sz="8004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3/ COMPTAGE DES RÉPÉTITIONS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29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8394" y="259402"/>
            <a:ext cx="18327166" cy="137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4"/>
              </a:lnSpc>
            </a:pPr>
            <a:r>
              <a:rPr lang="en-US" sz="8004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3/ COMPTAGE DES RÉPÉTITIONS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80772" y="1416998"/>
            <a:ext cx="11222411" cy="91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2/ Méthode des seuils adaptatifs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15888" y="2884567"/>
            <a:ext cx="8668656" cy="6630590"/>
            <a:chOff x="0" y="0"/>
            <a:chExt cx="11558208" cy="884078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877104"/>
              <a:ext cx="11558208" cy="7963684"/>
              <a:chOff x="0" y="0"/>
              <a:chExt cx="812800" cy="56002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560025"/>
              </a:xfrm>
              <a:custGeom>
                <a:avLst/>
                <a:gdLst/>
                <a:ahLst/>
                <a:cxnLst/>
                <a:rect r="r" b="b" t="t" l="l"/>
                <a:pathLst>
                  <a:path h="560025" w="812800">
                    <a:moveTo>
                      <a:pt x="20541" y="0"/>
                    </a:moveTo>
                    <a:lnTo>
                      <a:pt x="792259" y="0"/>
                    </a:lnTo>
                    <a:cubicBezTo>
                      <a:pt x="803603" y="0"/>
                      <a:pt x="812800" y="9197"/>
                      <a:pt x="812800" y="20541"/>
                    </a:cubicBezTo>
                    <a:lnTo>
                      <a:pt x="812800" y="539484"/>
                    </a:lnTo>
                    <a:cubicBezTo>
                      <a:pt x="812800" y="544931"/>
                      <a:pt x="810636" y="550156"/>
                      <a:pt x="806784" y="554008"/>
                    </a:cubicBezTo>
                    <a:cubicBezTo>
                      <a:pt x="802931" y="557861"/>
                      <a:pt x="797707" y="560025"/>
                      <a:pt x="792259" y="560025"/>
                    </a:cubicBezTo>
                    <a:lnTo>
                      <a:pt x="20541" y="560025"/>
                    </a:lnTo>
                    <a:cubicBezTo>
                      <a:pt x="9197" y="560025"/>
                      <a:pt x="0" y="550828"/>
                      <a:pt x="0" y="539484"/>
                    </a:cubicBezTo>
                    <a:lnTo>
                      <a:pt x="0" y="20541"/>
                    </a:lnTo>
                    <a:cubicBezTo>
                      <a:pt x="0" y="9197"/>
                      <a:pt x="9197" y="0"/>
                      <a:pt x="20541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-21" r="0" b="-21"/>
                </a:stretch>
              </a:blip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3243898" y="7793884"/>
              <a:ext cx="3671094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Seuil maximum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338997" y="-66675"/>
              <a:ext cx="2398514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B000"/>
                  </a:solidFill>
                  <a:latin typeface="Open Sans"/>
                  <a:ea typeface="Open Sans"/>
                  <a:cs typeface="Open Sans"/>
                  <a:sym typeface="Open Sans"/>
                </a:rPr>
                <a:t>Seuil fixe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0" y="2884567"/>
            <a:ext cx="8997542" cy="6630590"/>
            <a:chOff x="0" y="0"/>
            <a:chExt cx="11996722" cy="884078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877104"/>
              <a:ext cx="11996722" cy="7963684"/>
              <a:chOff x="0" y="0"/>
              <a:chExt cx="1021614" cy="67817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021614" cy="678170"/>
              </a:xfrm>
              <a:custGeom>
                <a:avLst/>
                <a:gdLst/>
                <a:ahLst/>
                <a:cxnLst/>
                <a:rect r="r" b="b" t="t" l="l"/>
                <a:pathLst>
                  <a:path h="678170" w="1021614">
                    <a:moveTo>
                      <a:pt x="19790" y="0"/>
                    </a:moveTo>
                    <a:lnTo>
                      <a:pt x="1001824" y="0"/>
                    </a:lnTo>
                    <a:cubicBezTo>
                      <a:pt x="1012754" y="0"/>
                      <a:pt x="1021614" y="8860"/>
                      <a:pt x="1021614" y="19790"/>
                    </a:cubicBezTo>
                    <a:lnTo>
                      <a:pt x="1021614" y="658379"/>
                    </a:lnTo>
                    <a:cubicBezTo>
                      <a:pt x="1021614" y="669309"/>
                      <a:pt x="1012754" y="678170"/>
                      <a:pt x="1001824" y="678170"/>
                    </a:cubicBezTo>
                    <a:lnTo>
                      <a:pt x="19790" y="678170"/>
                    </a:lnTo>
                    <a:cubicBezTo>
                      <a:pt x="8860" y="678170"/>
                      <a:pt x="0" y="669309"/>
                      <a:pt x="0" y="658379"/>
                    </a:cubicBezTo>
                    <a:lnTo>
                      <a:pt x="0" y="19790"/>
                    </a:lnTo>
                    <a:cubicBezTo>
                      <a:pt x="0" y="8860"/>
                      <a:pt x="8860" y="0"/>
                      <a:pt x="1979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-759" r="0" b="-759"/>
                </a:stretch>
              </a:blip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1944828" y="6349381"/>
              <a:ext cx="6697662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Seuil maximum et minimum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944828" y="6959485"/>
              <a:ext cx="5419090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Maximum et minimum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944828" y="7569085"/>
              <a:ext cx="3404711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Largeur du pic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944828" y="8098684"/>
              <a:ext cx="3909060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Hauteur de seuil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243740" y="-66675"/>
              <a:ext cx="5220295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B000"/>
                  </a:solidFill>
                  <a:latin typeface="Open Sans"/>
                  <a:ea typeface="Open Sans"/>
                  <a:cs typeface="Open Sans"/>
                  <a:sym typeface="Open Sans"/>
                </a:rPr>
                <a:t>Seuil auto adaptatif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182715"/>
            <a:ext cx="4223827" cy="7104285"/>
            <a:chOff x="0" y="0"/>
            <a:chExt cx="5631769" cy="947238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3"/>
            <a:srcRect l="5381" t="0" r="5381" b="0"/>
            <a:stretch>
              <a:fillRect/>
            </a:stretch>
          </p:blipFill>
          <p:spPr>
            <a:xfrm flipH="false" flipV="false">
              <a:off x="0" y="0"/>
              <a:ext cx="5631769" cy="9472381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0" y="-617979"/>
            <a:ext cx="13963974" cy="2655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06"/>
              </a:lnSpc>
            </a:pPr>
            <a:r>
              <a:rPr lang="en-US" sz="13290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02/ OBJECTIFS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385337" y="1838883"/>
            <a:ext cx="4156332" cy="4114800"/>
            <a:chOff x="0" y="0"/>
            <a:chExt cx="5541777" cy="548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5377" y="0"/>
              <a:ext cx="54864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343825" y="2000231"/>
              <a:ext cx="4909503" cy="613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Segmenter un WOD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655339"/>
              <a:ext cx="5486400" cy="1446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B000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Connaître le début et la fin d’une série d’un exercice d’un WOD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254975" y="5953683"/>
            <a:ext cx="4114800" cy="4114800"/>
            <a:chOff x="0" y="0"/>
            <a:chExt cx="5486400" cy="548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864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81189" y="1545167"/>
              <a:ext cx="5405211" cy="1198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Classifier les exercices d’un WOD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84613" y="2841625"/>
              <a:ext cx="5015575" cy="976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B000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Identifier les exercices d’un WOD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082974" y="6734857"/>
            <a:ext cx="5355250" cy="2162175"/>
            <a:chOff x="0" y="0"/>
            <a:chExt cx="7140334" cy="288290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826967" y="-238125"/>
              <a:ext cx="5486400" cy="1249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b="true" sz="5000">
                  <a:solidFill>
                    <a:srgbClr val="FFFFFF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Le Besoin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100667"/>
              <a:ext cx="7140334" cy="1782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Permettre au sportif d’accéder à son WOD sans avoir à le saisir manuellement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951244" y="2192063"/>
            <a:ext cx="4114800" cy="4114800"/>
            <a:chOff x="0" y="0"/>
            <a:chExt cx="5486400" cy="548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4864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84504" y="1341967"/>
              <a:ext cx="5117393" cy="1198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Compter les répétitions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57112" y="2638425"/>
              <a:ext cx="5015575" cy="1446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B000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Détecter et compter les répétitions d’un segment 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589919" y="1141138"/>
            <a:ext cx="4114800" cy="4114800"/>
            <a:chOff x="0" y="0"/>
            <a:chExt cx="5486400" cy="548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864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469771" y="1068936"/>
              <a:ext cx="4831043" cy="1782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Rendre notre travail clair et réutilisable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219339" y="2967534"/>
              <a:ext cx="5015575" cy="976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B000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Visualiser les données sur un dashboard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59749" y="2713211"/>
            <a:ext cx="1825743" cy="518703"/>
          </a:xfrm>
          <a:custGeom>
            <a:avLst/>
            <a:gdLst/>
            <a:ahLst/>
            <a:cxnLst/>
            <a:rect r="r" b="b" t="t" l="l"/>
            <a:pathLst>
              <a:path h="518703" w="1825743">
                <a:moveTo>
                  <a:pt x="0" y="0"/>
                </a:moveTo>
                <a:lnTo>
                  <a:pt x="1825743" y="0"/>
                </a:lnTo>
                <a:lnTo>
                  <a:pt x="1825743" y="518703"/>
                </a:lnTo>
                <a:lnTo>
                  <a:pt x="0" y="518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288" y="7103878"/>
            <a:ext cx="17438333" cy="3167874"/>
            <a:chOff x="0" y="0"/>
            <a:chExt cx="23251111" cy="422383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5519610" y="0"/>
              <a:ext cx="7731501" cy="4223831"/>
              <a:chOff x="0" y="0"/>
              <a:chExt cx="942131" cy="5147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942131" cy="514700"/>
              </a:xfrm>
              <a:custGeom>
                <a:avLst/>
                <a:gdLst/>
                <a:ahLst/>
                <a:cxnLst/>
                <a:rect r="r" b="b" t="t" l="l"/>
                <a:pathLst>
                  <a:path h="514700" w="942131">
                    <a:moveTo>
                      <a:pt x="29281" y="0"/>
                    </a:moveTo>
                    <a:lnTo>
                      <a:pt x="912849" y="0"/>
                    </a:lnTo>
                    <a:cubicBezTo>
                      <a:pt x="920615" y="0"/>
                      <a:pt x="928063" y="3085"/>
                      <a:pt x="933554" y="8576"/>
                    </a:cubicBezTo>
                    <a:cubicBezTo>
                      <a:pt x="939046" y="14068"/>
                      <a:pt x="942131" y="21515"/>
                      <a:pt x="942131" y="29281"/>
                    </a:cubicBezTo>
                    <a:lnTo>
                      <a:pt x="942131" y="485418"/>
                    </a:lnTo>
                    <a:cubicBezTo>
                      <a:pt x="942131" y="501590"/>
                      <a:pt x="929021" y="514700"/>
                      <a:pt x="912849" y="514700"/>
                    </a:cubicBezTo>
                    <a:lnTo>
                      <a:pt x="29281" y="514700"/>
                    </a:lnTo>
                    <a:cubicBezTo>
                      <a:pt x="13110" y="514700"/>
                      <a:pt x="0" y="501590"/>
                      <a:pt x="0" y="485418"/>
                    </a:cubicBezTo>
                    <a:lnTo>
                      <a:pt x="0" y="29281"/>
                    </a:lnTo>
                    <a:cubicBezTo>
                      <a:pt x="0" y="13110"/>
                      <a:pt x="13110" y="0"/>
                      <a:pt x="29281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371" t="0" r="-371" b="0"/>
                </a:stretch>
              </a:blip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7660030" y="0"/>
              <a:ext cx="7859579" cy="4223831"/>
              <a:chOff x="0" y="0"/>
              <a:chExt cx="1512434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12434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512434">
                    <a:moveTo>
                      <a:pt x="28804" y="0"/>
                    </a:moveTo>
                    <a:lnTo>
                      <a:pt x="1483630" y="0"/>
                    </a:lnTo>
                    <a:cubicBezTo>
                      <a:pt x="1499538" y="0"/>
                      <a:pt x="1512434" y="12896"/>
                      <a:pt x="1512434" y="28804"/>
                    </a:cubicBezTo>
                    <a:lnTo>
                      <a:pt x="1512434" y="783996"/>
                    </a:lnTo>
                    <a:cubicBezTo>
                      <a:pt x="1512434" y="791635"/>
                      <a:pt x="1509399" y="798962"/>
                      <a:pt x="1503997" y="804363"/>
                    </a:cubicBezTo>
                    <a:cubicBezTo>
                      <a:pt x="1498596" y="809765"/>
                      <a:pt x="1491269" y="812800"/>
                      <a:pt x="1483630" y="812800"/>
                    </a:cubicBezTo>
                    <a:lnTo>
                      <a:pt x="28804" y="812800"/>
                    </a:lnTo>
                    <a:cubicBezTo>
                      <a:pt x="21165" y="812800"/>
                      <a:pt x="13838" y="809765"/>
                      <a:pt x="8437" y="804363"/>
                    </a:cubicBezTo>
                    <a:cubicBezTo>
                      <a:pt x="3035" y="798962"/>
                      <a:pt x="0" y="791635"/>
                      <a:pt x="0" y="783996"/>
                    </a:cubicBezTo>
                    <a:lnTo>
                      <a:pt x="0" y="28804"/>
                    </a:lnTo>
                    <a:cubicBezTo>
                      <a:pt x="0" y="21165"/>
                      <a:pt x="3035" y="13838"/>
                      <a:pt x="8437" y="8437"/>
                    </a:cubicBezTo>
                    <a:cubicBezTo>
                      <a:pt x="13838" y="3035"/>
                      <a:pt x="21165" y="0"/>
                      <a:pt x="28804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-37" r="0" b="-37"/>
                </a:stretch>
              </a:blip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0"/>
              <a:ext cx="7658641" cy="4223831"/>
              <a:chOff x="0" y="0"/>
              <a:chExt cx="1473767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4737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473767">
                    <a:moveTo>
                      <a:pt x="29560" y="0"/>
                    </a:moveTo>
                    <a:lnTo>
                      <a:pt x="1444207" y="0"/>
                    </a:lnTo>
                    <a:cubicBezTo>
                      <a:pt x="1452047" y="0"/>
                      <a:pt x="1459566" y="3114"/>
                      <a:pt x="1465109" y="8658"/>
                    </a:cubicBezTo>
                    <a:cubicBezTo>
                      <a:pt x="1470653" y="14201"/>
                      <a:pt x="1473767" y="21720"/>
                      <a:pt x="1473767" y="29560"/>
                    </a:cubicBezTo>
                    <a:lnTo>
                      <a:pt x="1473767" y="783240"/>
                    </a:lnTo>
                    <a:cubicBezTo>
                      <a:pt x="1473767" y="799566"/>
                      <a:pt x="1460533" y="812800"/>
                      <a:pt x="1444207" y="812800"/>
                    </a:cubicBezTo>
                    <a:lnTo>
                      <a:pt x="29560" y="812800"/>
                    </a:lnTo>
                    <a:cubicBezTo>
                      <a:pt x="21720" y="812800"/>
                      <a:pt x="14201" y="809686"/>
                      <a:pt x="8658" y="804142"/>
                    </a:cubicBezTo>
                    <a:cubicBezTo>
                      <a:pt x="3114" y="798599"/>
                      <a:pt x="0" y="791080"/>
                      <a:pt x="0" y="783240"/>
                    </a:cubicBezTo>
                    <a:lnTo>
                      <a:pt x="0" y="29560"/>
                    </a:lnTo>
                    <a:cubicBezTo>
                      <a:pt x="0" y="21720"/>
                      <a:pt x="3114" y="14201"/>
                      <a:pt x="8658" y="8658"/>
                    </a:cubicBezTo>
                    <a:cubicBezTo>
                      <a:pt x="14201" y="3114"/>
                      <a:pt x="21720" y="0"/>
                      <a:pt x="2956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67" t="0" r="-167" b="0"/>
                </a:stretch>
              </a:blip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162288" y="3719859"/>
            <a:ext cx="5732092" cy="3384020"/>
            <a:chOff x="0" y="0"/>
            <a:chExt cx="812800" cy="4798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479848"/>
            </a:xfrm>
            <a:custGeom>
              <a:avLst/>
              <a:gdLst/>
              <a:ahLst/>
              <a:cxnLst/>
              <a:rect r="r" b="b" t="t" l="l"/>
              <a:pathLst>
                <a:path h="479848" w="812800">
                  <a:moveTo>
                    <a:pt x="31064" y="0"/>
                  </a:moveTo>
                  <a:lnTo>
                    <a:pt x="781736" y="0"/>
                  </a:lnTo>
                  <a:cubicBezTo>
                    <a:pt x="798892" y="0"/>
                    <a:pt x="812800" y="13908"/>
                    <a:pt x="812800" y="31064"/>
                  </a:cubicBezTo>
                  <a:lnTo>
                    <a:pt x="812800" y="448783"/>
                  </a:lnTo>
                  <a:cubicBezTo>
                    <a:pt x="812800" y="457022"/>
                    <a:pt x="809527" y="464923"/>
                    <a:pt x="803701" y="470749"/>
                  </a:cubicBezTo>
                  <a:cubicBezTo>
                    <a:pt x="797876" y="476575"/>
                    <a:pt x="789974" y="479848"/>
                    <a:pt x="781736" y="479848"/>
                  </a:cubicBezTo>
                  <a:lnTo>
                    <a:pt x="31064" y="479848"/>
                  </a:lnTo>
                  <a:cubicBezTo>
                    <a:pt x="13908" y="479848"/>
                    <a:pt x="0" y="465940"/>
                    <a:pt x="0" y="448783"/>
                  </a:cubicBezTo>
                  <a:lnTo>
                    <a:pt x="0" y="31064"/>
                  </a:lnTo>
                  <a:cubicBezTo>
                    <a:pt x="0" y="13908"/>
                    <a:pt x="13908" y="0"/>
                    <a:pt x="31064" y="0"/>
                  </a:cubicBezTo>
                  <a:close/>
                </a:path>
              </a:pathLst>
            </a:custGeom>
            <a:blipFill>
              <a:blip r:embed="rId7"/>
              <a:stretch>
                <a:fillRect l="-4086" t="0" r="-4086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850861" y="3761981"/>
            <a:ext cx="5749761" cy="3341897"/>
            <a:chOff x="0" y="0"/>
            <a:chExt cx="754484" cy="43852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54484" cy="438524"/>
            </a:xfrm>
            <a:custGeom>
              <a:avLst/>
              <a:gdLst/>
              <a:ahLst/>
              <a:cxnLst/>
              <a:rect r="r" b="b" t="t" l="l"/>
              <a:pathLst>
                <a:path h="438524" w="754484">
                  <a:moveTo>
                    <a:pt x="30969" y="0"/>
                  </a:moveTo>
                  <a:lnTo>
                    <a:pt x="723515" y="0"/>
                  </a:lnTo>
                  <a:cubicBezTo>
                    <a:pt x="740618" y="0"/>
                    <a:pt x="754484" y="13865"/>
                    <a:pt x="754484" y="30969"/>
                  </a:cubicBezTo>
                  <a:lnTo>
                    <a:pt x="754484" y="407555"/>
                  </a:lnTo>
                  <a:cubicBezTo>
                    <a:pt x="754484" y="424659"/>
                    <a:pt x="740618" y="438524"/>
                    <a:pt x="723515" y="438524"/>
                  </a:cubicBezTo>
                  <a:lnTo>
                    <a:pt x="30969" y="438524"/>
                  </a:lnTo>
                  <a:cubicBezTo>
                    <a:pt x="13865" y="438524"/>
                    <a:pt x="0" y="424659"/>
                    <a:pt x="0" y="407555"/>
                  </a:cubicBezTo>
                  <a:lnTo>
                    <a:pt x="0" y="30969"/>
                  </a:lnTo>
                  <a:cubicBezTo>
                    <a:pt x="0" y="13865"/>
                    <a:pt x="13865" y="0"/>
                    <a:pt x="30969" y="0"/>
                  </a:cubicBezTo>
                  <a:close/>
                </a:path>
              </a:pathLst>
            </a:custGeom>
            <a:blipFill>
              <a:blip r:embed="rId8"/>
              <a:stretch>
                <a:fillRect l="-4985" t="0" r="-4985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894380" y="3719859"/>
            <a:ext cx="5956480" cy="3384020"/>
            <a:chOff x="0" y="0"/>
            <a:chExt cx="765168" cy="4347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65168" cy="434710"/>
            </a:xfrm>
            <a:custGeom>
              <a:avLst/>
              <a:gdLst/>
              <a:ahLst/>
              <a:cxnLst/>
              <a:rect r="r" b="b" t="t" l="l"/>
              <a:pathLst>
                <a:path h="434710" w="765168">
                  <a:moveTo>
                    <a:pt x="29894" y="0"/>
                  </a:moveTo>
                  <a:lnTo>
                    <a:pt x="735274" y="0"/>
                  </a:lnTo>
                  <a:cubicBezTo>
                    <a:pt x="743203" y="0"/>
                    <a:pt x="750806" y="3150"/>
                    <a:pt x="756412" y="8756"/>
                  </a:cubicBezTo>
                  <a:cubicBezTo>
                    <a:pt x="762019" y="14362"/>
                    <a:pt x="765168" y="21966"/>
                    <a:pt x="765168" y="29894"/>
                  </a:cubicBezTo>
                  <a:lnTo>
                    <a:pt x="765168" y="404816"/>
                  </a:lnTo>
                  <a:cubicBezTo>
                    <a:pt x="765168" y="412745"/>
                    <a:pt x="762019" y="420348"/>
                    <a:pt x="756412" y="425955"/>
                  </a:cubicBezTo>
                  <a:cubicBezTo>
                    <a:pt x="750806" y="431561"/>
                    <a:pt x="743203" y="434710"/>
                    <a:pt x="735274" y="434710"/>
                  </a:cubicBezTo>
                  <a:lnTo>
                    <a:pt x="29894" y="434710"/>
                  </a:lnTo>
                  <a:cubicBezTo>
                    <a:pt x="21966" y="434710"/>
                    <a:pt x="14362" y="431561"/>
                    <a:pt x="8756" y="425955"/>
                  </a:cubicBezTo>
                  <a:cubicBezTo>
                    <a:pt x="3150" y="420348"/>
                    <a:pt x="0" y="412745"/>
                    <a:pt x="0" y="404816"/>
                  </a:cubicBezTo>
                  <a:lnTo>
                    <a:pt x="0" y="29894"/>
                  </a:lnTo>
                  <a:cubicBezTo>
                    <a:pt x="0" y="21966"/>
                    <a:pt x="3150" y="14362"/>
                    <a:pt x="8756" y="8756"/>
                  </a:cubicBezTo>
                  <a:cubicBezTo>
                    <a:pt x="14362" y="3150"/>
                    <a:pt x="21966" y="0"/>
                    <a:pt x="29894" y="0"/>
                  </a:cubicBezTo>
                  <a:close/>
                </a:path>
              </a:pathLst>
            </a:custGeom>
            <a:blipFill>
              <a:blip r:embed="rId9"/>
              <a:stretch>
                <a:fillRect l="-3527" t="0" r="-3527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8394" y="259402"/>
            <a:ext cx="18327166" cy="137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4"/>
              </a:lnSpc>
            </a:pPr>
            <a:r>
              <a:rPr lang="en-US" sz="8004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3/ COMPTAGE DES RÉPÉTITIONS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1566" y="2221259"/>
            <a:ext cx="5687298" cy="149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Traitement des exercices classiques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99282" y="2128013"/>
            <a:ext cx="5687298" cy="149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Précis à la répétition près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88718" y="1499899"/>
            <a:ext cx="4910565" cy="91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3/ Application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96311" y="2758733"/>
            <a:ext cx="11218840" cy="7140443"/>
            <a:chOff x="0" y="0"/>
            <a:chExt cx="1384545" cy="8812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4545" cy="881220"/>
            </a:xfrm>
            <a:custGeom>
              <a:avLst/>
              <a:gdLst/>
              <a:ahLst/>
              <a:cxnLst/>
              <a:rect r="r" b="b" t="t" l="l"/>
              <a:pathLst>
                <a:path h="881220" w="1384545">
                  <a:moveTo>
                    <a:pt x="15872" y="0"/>
                  </a:moveTo>
                  <a:lnTo>
                    <a:pt x="1368674" y="0"/>
                  </a:lnTo>
                  <a:cubicBezTo>
                    <a:pt x="1372883" y="0"/>
                    <a:pt x="1376920" y="1672"/>
                    <a:pt x="1379897" y="4649"/>
                  </a:cubicBezTo>
                  <a:cubicBezTo>
                    <a:pt x="1382873" y="7625"/>
                    <a:pt x="1384545" y="11662"/>
                    <a:pt x="1384545" y="15872"/>
                  </a:cubicBezTo>
                  <a:lnTo>
                    <a:pt x="1384545" y="865348"/>
                  </a:lnTo>
                  <a:cubicBezTo>
                    <a:pt x="1384545" y="869558"/>
                    <a:pt x="1382873" y="873595"/>
                    <a:pt x="1379897" y="876571"/>
                  </a:cubicBezTo>
                  <a:cubicBezTo>
                    <a:pt x="1376920" y="879548"/>
                    <a:pt x="1372883" y="881220"/>
                    <a:pt x="1368674" y="881220"/>
                  </a:cubicBezTo>
                  <a:lnTo>
                    <a:pt x="15872" y="881220"/>
                  </a:lnTo>
                  <a:cubicBezTo>
                    <a:pt x="11662" y="881220"/>
                    <a:pt x="7625" y="879548"/>
                    <a:pt x="4649" y="876571"/>
                  </a:cubicBezTo>
                  <a:cubicBezTo>
                    <a:pt x="1672" y="873595"/>
                    <a:pt x="0" y="869558"/>
                    <a:pt x="0" y="865348"/>
                  </a:cubicBezTo>
                  <a:lnTo>
                    <a:pt x="0" y="15872"/>
                  </a:lnTo>
                  <a:cubicBezTo>
                    <a:pt x="0" y="11662"/>
                    <a:pt x="1672" y="7625"/>
                    <a:pt x="4649" y="4649"/>
                  </a:cubicBezTo>
                  <a:cubicBezTo>
                    <a:pt x="7625" y="1672"/>
                    <a:pt x="11662" y="0"/>
                    <a:pt x="15872" y="0"/>
                  </a:cubicBezTo>
                  <a:close/>
                </a:path>
              </a:pathLst>
            </a:custGeom>
            <a:blipFill>
              <a:blip r:embed="rId2"/>
              <a:stretch>
                <a:fillRect l="-14289" t="0" r="-1428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1301786" y="5797020"/>
            <a:ext cx="1825743" cy="518703"/>
          </a:xfrm>
          <a:custGeom>
            <a:avLst/>
            <a:gdLst/>
            <a:ahLst/>
            <a:cxnLst/>
            <a:rect r="r" b="b" t="t" l="l"/>
            <a:pathLst>
              <a:path h="518703" w="1825743">
                <a:moveTo>
                  <a:pt x="0" y="0"/>
                </a:moveTo>
                <a:lnTo>
                  <a:pt x="1825743" y="0"/>
                </a:lnTo>
                <a:lnTo>
                  <a:pt x="1825743" y="518703"/>
                </a:lnTo>
                <a:lnTo>
                  <a:pt x="0" y="51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-88560"/>
            <a:ext cx="18398254" cy="1445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8300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3/ COMPTAGE DE RÉPÉTITIONS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628991" y="2752006"/>
            <a:ext cx="5687298" cy="149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Traitement des Workouts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9096" y="7424540"/>
            <a:ext cx="3971123" cy="1921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3497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Dépend fortement de la segmentation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815151" y="4250606"/>
            <a:ext cx="2472849" cy="3086100"/>
            <a:chOff x="0" y="0"/>
            <a:chExt cx="3297132" cy="41148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3297132" cy="4114800"/>
              <a:chOff x="0" y="0"/>
              <a:chExt cx="651285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51285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51285">
                    <a:moveTo>
                      <a:pt x="197238" y="0"/>
                    </a:moveTo>
                    <a:lnTo>
                      <a:pt x="454047" y="0"/>
                    </a:lnTo>
                    <a:cubicBezTo>
                      <a:pt x="562979" y="0"/>
                      <a:pt x="651285" y="88307"/>
                      <a:pt x="651285" y="197238"/>
                    </a:cubicBezTo>
                    <a:lnTo>
                      <a:pt x="651285" y="615562"/>
                    </a:lnTo>
                    <a:cubicBezTo>
                      <a:pt x="651285" y="667872"/>
                      <a:pt x="630505" y="718041"/>
                      <a:pt x="593515" y="755030"/>
                    </a:cubicBezTo>
                    <a:cubicBezTo>
                      <a:pt x="556526" y="792020"/>
                      <a:pt x="506358" y="812800"/>
                      <a:pt x="454047" y="812800"/>
                    </a:cubicBezTo>
                    <a:lnTo>
                      <a:pt x="197238" y="812800"/>
                    </a:lnTo>
                    <a:cubicBezTo>
                      <a:pt x="88307" y="812800"/>
                      <a:pt x="0" y="724493"/>
                      <a:pt x="0" y="615562"/>
                    </a:cubicBezTo>
                    <a:lnTo>
                      <a:pt x="0" y="197238"/>
                    </a:lnTo>
                    <a:cubicBezTo>
                      <a:pt x="0" y="88307"/>
                      <a:pt x="88307" y="0"/>
                      <a:pt x="197238" y="0"/>
                    </a:cubicBezTo>
                    <a:close/>
                  </a:path>
                </a:pathLst>
              </a:custGeom>
              <a:solidFill>
                <a:srgbClr val="FFB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14300"/>
                <a:ext cx="651285" cy="9271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3297132" cy="39520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Erreur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MAE : 1,73 reps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RMSE : 2,28 reps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688718" y="1499899"/>
            <a:ext cx="4910565" cy="91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3/ Application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9701" y="267940"/>
            <a:ext cx="14248453" cy="2147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01"/>
              </a:lnSpc>
            </a:pPr>
            <a:r>
              <a:rPr lang="en-US" sz="12302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06/ RÉSULTATS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535747" y="3607504"/>
            <a:ext cx="441507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B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Comptage de répétitions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535747" y="5731884"/>
            <a:ext cx="460096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MAE : 1,73 reps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RMSE : 2,28 reps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3986917"/>
            <a:ext cx="651687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B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Segmentation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0000" y="5731884"/>
            <a:ext cx="379687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Indice de Jaccard 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0.95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85560" y="3986917"/>
            <a:ext cx="651687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B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Classification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45561" y="5731884"/>
            <a:ext cx="379687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AUC global 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0.8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6302543" y="3712279"/>
            <a:ext cx="0" cy="411761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2066301" y="3712279"/>
            <a:ext cx="0" cy="411761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623183">
            <a:off x="6373084" y="4818493"/>
            <a:ext cx="8187018" cy="4093509"/>
          </a:xfrm>
          <a:custGeom>
            <a:avLst/>
            <a:gdLst/>
            <a:ahLst/>
            <a:cxnLst/>
            <a:rect r="r" b="b" t="t" l="l"/>
            <a:pathLst>
              <a:path h="4093509" w="8187018">
                <a:moveTo>
                  <a:pt x="0" y="0"/>
                </a:moveTo>
                <a:lnTo>
                  <a:pt x="8187018" y="0"/>
                </a:lnTo>
                <a:lnTo>
                  <a:pt x="8187018" y="4093509"/>
                </a:lnTo>
                <a:lnTo>
                  <a:pt x="0" y="4093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504773">
            <a:off x="2405575" y="4720594"/>
            <a:ext cx="8187018" cy="4093509"/>
          </a:xfrm>
          <a:custGeom>
            <a:avLst/>
            <a:gdLst/>
            <a:ahLst/>
            <a:cxnLst/>
            <a:rect r="r" b="b" t="t" l="l"/>
            <a:pathLst>
              <a:path h="4093509" w="8187018">
                <a:moveTo>
                  <a:pt x="0" y="0"/>
                </a:moveTo>
                <a:lnTo>
                  <a:pt x="8187019" y="0"/>
                </a:lnTo>
                <a:lnTo>
                  <a:pt x="8187019" y="4093509"/>
                </a:lnTo>
                <a:lnTo>
                  <a:pt x="0" y="4093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27687" y="558655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82583" y="405924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68661" y="4677169"/>
            <a:ext cx="3578602" cy="267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Prendre en compte le caractère incertain des données à l’aide d’un modèle adapté (type EKNN)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544796" y="383502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2497" y="33802"/>
            <a:ext cx="16500987" cy="2138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98"/>
              </a:lnSpc>
            </a:pPr>
            <a:r>
              <a:rPr lang="en-US" sz="12300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07/ 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57926" y="1800499"/>
            <a:ext cx="8741093" cy="155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  <a:spcBef>
                <a:spcPct val="0"/>
              </a:spcBef>
            </a:pPr>
            <a:r>
              <a:rPr lang="en-US" b="true" sz="7800">
                <a:solidFill>
                  <a:srgbClr val="FFB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PERSPECTIVES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59596" y="6246959"/>
            <a:ext cx="3578602" cy="267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Essayer de généraliser le facteur de resampling - Utiliser Random Forest sur des fenêtres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66739" y="4745341"/>
            <a:ext cx="3187587" cy="267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Disposer d’enregistrements vidéos des exercices afin de connaitre l’origine des anomalies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02303"/>
            <a:chOff x="0" y="0"/>
            <a:chExt cx="24384000" cy="853640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4378" r="0" b="23076"/>
            <a:stretch>
              <a:fillRect/>
            </a:stretch>
          </p:blipFill>
          <p:spPr>
            <a:xfrm flipH="false" flipV="false">
              <a:off x="0" y="0"/>
              <a:ext cx="24384000" cy="8536404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4202099" y="7518398"/>
            <a:ext cx="9883803" cy="2156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37"/>
              </a:lnSpc>
            </a:pPr>
            <a:r>
              <a:rPr lang="en-US" sz="15649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MERCI 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78249" y="4179580"/>
            <a:ext cx="10531502" cy="2156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37"/>
              </a:lnSpc>
            </a:pPr>
            <a:r>
              <a:rPr lang="en-US" sz="15649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ANNEXES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125757"/>
            <a:ext cx="13612595" cy="3352102"/>
          </a:xfrm>
          <a:custGeom>
            <a:avLst/>
            <a:gdLst/>
            <a:ahLst/>
            <a:cxnLst/>
            <a:rect r="r" b="b" t="t" l="l"/>
            <a:pathLst>
              <a:path h="3352102" w="13612595">
                <a:moveTo>
                  <a:pt x="0" y="0"/>
                </a:moveTo>
                <a:lnTo>
                  <a:pt x="13612595" y="0"/>
                </a:lnTo>
                <a:lnTo>
                  <a:pt x="13612595" y="3352101"/>
                </a:lnTo>
                <a:lnTo>
                  <a:pt x="0" y="3352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39315" y="7728959"/>
            <a:ext cx="4616241" cy="1529341"/>
          </a:xfrm>
          <a:custGeom>
            <a:avLst/>
            <a:gdLst/>
            <a:ahLst/>
            <a:cxnLst/>
            <a:rect r="r" b="b" t="t" l="l"/>
            <a:pathLst>
              <a:path h="1529341" w="4616241">
                <a:moveTo>
                  <a:pt x="0" y="0"/>
                </a:moveTo>
                <a:lnTo>
                  <a:pt x="4616240" y="0"/>
                </a:lnTo>
                <a:lnTo>
                  <a:pt x="4616240" y="1529341"/>
                </a:lnTo>
                <a:lnTo>
                  <a:pt x="0" y="1529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148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52463" y="2833059"/>
            <a:ext cx="6485859" cy="91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1/ Détection de pics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30377" y="-44889"/>
            <a:ext cx="12627246" cy="309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74"/>
              </a:lnSpc>
            </a:pPr>
            <a:r>
              <a:rPr lang="en-US" sz="9800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3/ COMPTAGE DE RÉPÉTITIONS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95912" y="6991742"/>
            <a:ext cx="5601361" cy="2264370"/>
          </a:xfrm>
          <a:custGeom>
            <a:avLst/>
            <a:gdLst/>
            <a:ahLst/>
            <a:cxnLst/>
            <a:rect r="r" b="b" t="t" l="l"/>
            <a:pathLst>
              <a:path h="2264370" w="5601361">
                <a:moveTo>
                  <a:pt x="0" y="0"/>
                </a:moveTo>
                <a:lnTo>
                  <a:pt x="5601361" y="0"/>
                </a:lnTo>
                <a:lnTo>
                  <a:pt x="5601361" y="2264369"/>
                </a:lnTo>
                <a:lnTo>
                  <a:pt x="0" y="2264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6" r="-4105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52463" y="2833059"/>
            <a:ext cx="7522737" cy="91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2/ Analyse fréquentielle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30377" y="-44889"/>
            <a:ext cx="12627246" cy="309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74"/>
              </a:lnSpc>
            </a:pPr>
            <a:r>
              <a:rPr lang="en-US" sz="9800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3/ COMPTAGE DE RÉPÉTITIONS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5110" y="4188217"/>
            <a:ext cx="15617779" cy="224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E</a:t>
            </a:r>
            <a:r>
              <a:rPr lang="en-US" sz="24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stimer le nombre de répétitions d’un mouvement à partir de la fréquence dominante dans le signal d’accélération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Extraction d’un signal synthétique testée sur ---&gt; norme, PCA et moyenne des axes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Filtrage passe-bas pour supprimer le bruit haute fréquence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Application de la Transformée de Fourier (FFT) pour identifier la fréquence dominante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30377" y="7563242"/>
            <a:ext cx="7133471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B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Répétitions estimées = fréquence dominante * durée du signal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2014464"/>
            <a:ext cx="11301259" cy="6258072"/>
          </a:xfrm>
          <a:custGeom>
            <a:avLst/>
            <a:gdLst/>
            <a:ahLst/>
            <a:cxnLst/>
            <a:rect r="r" b="b" t="t" l="l"/>
            <a:pathLst>
              <a:path h="6258072" w="11301259">
                <a:moveTo>
                  <a:pt x="0" y="0"/>
                </a:moveTo>
                <a:lnTo>
                  <a:pt x="11301258" y="0"/>
                </a:lnTo>
                <a:lnTo>
                  <a:pt x="11301258" y="6258072"/>
                </a:lnTo>
                <a:lnTo>
                  <a:pt x="0" y="6258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93319" y="9644694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38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617979"/>
            <a:ext cx="18322144" cy="2655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06"/>
              </a:lnSpc>
            </a:pPr>
            <a:r>
              <a:rPr lang="en-US" sz="13290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01/ INTRODUCTION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47250" y="3880353"/>
            <a:ext cx="6718249" cy="3263987"/>
            <a:chOff x="0" y="0"/>
            <a:chExt cx="8957665" cy="435198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511464" y="0"/>
              <a:ext cx="4617290" cy="1179199"/>
              <a:chOff x="0" y="0"/>
              <a:chExt cx="912057" cy="2329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912057" cy="232928"/>
              </a:xfrm>
              <a:custGeom>
                <a:avLst/>
                <a:gdLst/>
                <a:ahLst/>
                <a:cxnLst/>
                <a:rect r="r" b="b" t="t" l="l"/>
                <a:pathLst>
                  <a:path h="232928" w="912057">
                    <a:moveTo>
                      <a:pt x="114017" y="0"/>
                    </a:moveTo>
                    <a:lnTo>
                      <a:pt x="798040" y="0"/>
                    </a:lnTo>
                    <a:cubicBezTo>
                      <a:pt x="861010" y="0"/>
                      <a:pt x="912057" y="51047"/>
                      <a:pt x="912057" y="114017"/>
                    </a:cubicBezTo>
                    <a:lnTo>
                      <a:pt x="912057" y="118911"/>
                    </a:lnTo>
                    <a:cubicBezTo>
                      <a:pt x="912057" y="181881"/>
                      <a:pt x="861010" y="232928"/>
                      <a:pt x="798040" y="232928"/>
                    </a:cubicBezTo>
                    <a:lnTo>
                      <a:pt x="114017" y="232928"/>
                    </a:lnTo>
                    <a:cubicBezTo>
                      <a:pt x="51047" y="232928"/>
                      <a:pt x="0" y="181881"/>
                      <a:pt x="0" y="118911"/>
                    </a:cubicBezTo>
                    <a:lnTo>
                      <a:pt x="0" y="114017"/>
                    </a:lnTo>
                    <a:cubicBezTo>
                      <a:pt x="0" y="51047"/>
                      <a:pt x="51047" y="0"/>
                      <a:pt x="11401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B000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123825"/>
                <a:ext cx="912057" cy="3567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77"/>
                  </a:lnSpc>
                </a:pPr>
                <a:r>
                  <a:rPr lang="en-US" sz="2626">
                    <a:solidFill>
                      <a:srgbClr val="FFB000"/>
                    </a:solidFill>
                    <a:latin typeface="Agrandir Wide"/>
                    <a:ea typeface="Agrandir Wide"/>
                    <a:cs typeface="Agrandir Wide"/>
                    <a:sym typeface="Agrandir Wide"/>
                  </a:rPr>
                  <a:t>Crossfit</a:t>
                </a: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1495542"/>
              <a:ext cx="5640218" cy="2856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Le Cr</a:t>
              </a:r>
              <a:r>
                <a:rPr lang="en-US" sz="2000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ossFit est un programme d'entraînement qui mélange l’haltérophilie, le cardio et la gymnastique. Il a été conçu pour améliorer la force et la condition physique générale. </a:t>
              </a:r>
            </a:p>
          </p:txBody>
        </p:sp>
        <p:sp>
          <p:nvSpPr>
            <p:cNvPr name="AutoShape 8" id="8"/>
            <p:cNvSpPr/>
            <p:nvPr/>
          </p:nvSpPr>
          <p:spPr>
            <a:xfrm flipH="true" flipV="true">
              <a:off x="5401729" y="597024"/>
              <a:ext cx="3555755" cy="2540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ysDot"/>
              <a:headEnd type="none" len="sm" w="sm"/>
              <a:tailEnd type="arrow" len="sm" w="med"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476859" y="3880353"/>
            <a:ext cx="6863891" cy="3263987"/>
            <a:chOff x="0" y="0"/>
            <a:chExt cx="9151855" cy="435198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4023101" y="0"/>
              <a:ext cx="4617290" cy="1179199"/>
              <a:chOff x="0" y="0"/>
              <a:chExt cx="912057" cy="23292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912057" cy="232928"/>
              </a:xfrm>
              <a:custGeom>
                <a:avLst/>
                <a:gdLst/>
                <a:ahLst/>
                <a:cxnLst/>
                <a:rect r="r" b="b" t="t" l="l"/>
                <a:pathLst>
                  <a:path h="232928" w="912057">
                    <a:moveTo>
                      <a:pt x="114017" y="0"/>
                    </a:moveTo>
                    <a:lnTo>
                      <a:pt x="798040" y="0"/>
                    </a:lnTo>
                    <a:cubicBezTo>
                      <a:pt x="861010" y="0"/>
                      <a:pt x="912057" y="51047"/>
                      <a:pt x="912057" y="114017"/>
                    </a:cubicBezTo>
                    <a:lnTo>
                      <a:pt x="912057" y="118911"/>
                    </a:lnTo>
                    <a:cubicBezTo>
                      <a:pt x="912057" y="181881"/>
                      <a:pt x="861010" y="232928"/>
                      <a:pt x="798040" y="232928"/>
                    </a:cubicBezTo>
                    <a:lnTo>
                      <a:pt x="114017" y="232928"/>
                    </a:lnTo>
                    <a:cubicBezTo>
                      <a:pt x="51047" y="232928"/>
                      <a:pt x="0" y="181881"/>
                      <a:pt x="0" y="118911"/>
                    </a:cubicBezTo>
                    <a:lnTo>
                      <a:pt x="0" y="114017"/>
                    </a:lnTo>
                    <a:cubicBezTo>
                      <a:pt x="0" y="51047"/>
                      <a:pt x="51047" y="0"/>
                      <a:pt x="11401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B000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23825"/>
                <a:ext cx="912057" cy="3567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77"/>
                  </a:lnSpc>
                </a:pPr>
                <a:r>
                  <a:rPr lang="en-US" sz="2626">
                    <a:solidFill>
                      <a:srgbClr val="FFB000"/>
                    </a:solidFill>
                    <a:latin typeface="Agrandir Wide"/>
                    <a:ea typeface="Agrandir Wide"/>
                    <a:cs typeface="Agrandir Wide"/>
                    <a:sym typeface="Agrandir Wide"/>
                  </a:rPr>
                  <a:t>Capteurs inertiels</a:t>
                </a: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511637" y="1495542"/>
              <a:ext cx="5640218" cy="2856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Les capteurs inertiels sont de plus en plus utilisés pour le suivi sportif. Ils permettent aux sportifs d’avoir un retour en temps réel ou non sur leurs performances.</a:t>
              </a:r>
            </a:p>
          </p:txBody>
        </p:sp>
        <p:sp>
          <p:nvSpPr>
            <p:cNvPr name="AutoShape 14" id="14"/>
            <p:cNvSpPr/>
            <p:nvPr/>
          </p:nvSpPr>
          <p:spPr>
            <a:xfrm flipV="true">
              <a:off x="0" y="622424"/>
              <a:ext cx="3702137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ysDot"/>
              <a:headEnd type="none" len="sm" w="sm"/>
              <a:tailEnd type="arrow" len="sm" w="med"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5911446" y="2037204"/>
            <a:ext cx="6316795" cy="2805094"/>
            <a:chOff x="0" y="0"/>
            <a:chExt cx="8422393" cy="3740125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2643536" y="2457532"/>
              <a:ext cx="3135321" cy="1282592"/>
              <a:chOff x="0" y="0"/>
              <a:chExt cx="619323" cy="25335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19323" cy="253352"/>
              </a:xfrm>
              <a:custGeom>
                <a:avLst/>
                <a:gdLst/>
                <a:ahLst/>
                <a:cxnLst/>
                <a:rect r="r" b="b" t="t" l="l"/>
                <a:pathLst>
                  <a:path h="253352" w="619323">
                    <a:moveTo>
                      <a:pt x="126676" y="0"/>
                    </a:moveTo>
                    <a:lnTo>
                      <a:pt x="492647" y="0"/>
                    </a:lnTo>
                    <a:cubicBezTo>
                      <a:pt x="526243" y="0"/>
                      <a:pt x="558464" y="13346"/>
                      <a:pt x="582220" y="37102"/>
                    </a:cubicBezTo>
                    <a:cubicBezTo>
                      <a:pt x="605976" y="60859"/>
                      <a:pt x="619323" y="93079"/>
                      <a:pt x="619323" y="126676"/>
                    </a:cubicBezTo>
                    <a:lnTo>
                      <a:pt x="619323" y="126676"/>
                    </a:lnTo>
                    <a:cubicBezTo>
                      <a:pt x="619323" y="196637"/>
                      <a:pt x="562608" y="253352"/>
                      <a:pt x="492647" y="253352"/>
                    </a:cubicBezTo>
                    <a:lnTo>
                      <a:pt x="126676" y="253352"/>
                    </a:lnTo>
                    <a:cubicBezTo>
                      <a:pt x="93079" y="253352"/>
                      <a:pt x="60859" y="240005"/>
                      <a:pt x="37102" y="216249"/>
                    </a:cubicBezTo>
                    <a:cubicBezTo>
                      <a:pt x="13346" y="192493"/>
                      <a:pt x="0" y="160272"/>
                      <a:pt x="0" y="126676"/>
                    </a:cubicBezTo>
                    <a:lnTo>
                      <a:pt x="0" y="126676"/>
                    </a:lnTo>
                    <a:cubicBezTo>
                      <a:pt x="0" y="93079"/>
                      <a:pt x="13346" y="60859"/>
                      <a:pt x="37102" y="37102"/>
                    </a:cubicBezTo>
                    <a:cubicBezTo>
                      <a:pt x="60859" y="13346"/>
                      <a:pt x="93079" y="0"/>
                      <a:pt x="12667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23825"/>
                <a:ext cx="619323" cy="37717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77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-104775"/>
              <a:ext cx="8422393" cy="2386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Bravvo est une entreprise qui a à coeur le sport comme source de bien etre. Depuis récemment, celle-ci cherche à développer une application qui assiste le sportif dans son  workout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3172253" y="2732056"/>
              <a:ext cx="2224088" cy="657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77"/>
                </a:lnSpc>
                <a:spcBef>
                  <a:spcPct val="0"/>
                </a:spcBef>
              </a:pPr>
              <a:r>
                <a:rPr lang="en-US" b="true" sz="2626">
                  <a:solidFill>
                    <a:srgbClr val="FFFFFF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BRAVVO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5966271" y="5070754"/>
            <a:ext cx="6316795" cy="5216246"/>
            <a:chOff x="0" y="0"/>
            <a:chExt cx="8422393" cy="6954995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1902551" y="2008129"/>
              <a:ext cx="4617290" cy="1179199"/>
              <a:chOff x="0" y="0"/>
              <a:chExt cx="912057" cy="23292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912057" cy="232928"/>
              </a:xfrm>
              <a:custGeom>
                <a:avLst/>
                <a:gdLst/>
                <a:ahLst/>
                <a:cxnLst/>
                <a:rect r="r" b="b" t="t" l="l"/>
                <a:pathLst>
                  <a:path h="232928" w="912057">
                    <a:moveTo>
                      <a:pt x="114017" y="0"/>
                    </a:moveTo>
                    <a:lnTo>
                      <a:pt x="798040" y="0"/>
                    </a:lnTo>
                    <a:cubicBezTo>
                      <a:pt x="861010" y="0"/>
                      <a:pt x="912057" y="51047"/>
                      <a:pt x="912057" y="114017"/>
                    </a:cubicBezTo>
                    <a:lnTo>
                      <a:pt x="912057" y="118911"/>
                    </a:lnTo>
                    <a:cubicBezTo>
                      <a:pt x="912057" y="181881"/>
                      <a:pt x="861010" y="232928"/>
                      <a:pt x="798040" y="232928"/>
                    </a:cubicBezTo>
                    <a:lnTo>
                      <a:pt x="114017" y="232928"/>
                    </a:lnTo>
                    <a:cubicBezTo>
                      <a:pt x="51047" y="232928"/>
                      <a:pt x="0" y="181881"/>
                      <a:pt x="0" y="118911"/>
                    </a:cubicBezTo>
                    <a:lnTo>
                      <a:pt x="0" y="114017"/>
                    </a:lnTo>
                    <a:cubicBezTo>
                      <a:pt x="0" y="51047"/>
                      <a:pt x="51047" y="0"/>
                      <a:pt x="11401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B000"/>
                </a:soli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123825"/>
                <a:ext cx="912057" cy="3567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77"/>
                  </a:lnSpc>
                </a:pPr>
                <a:r>
                  <a:rPr lang="en-US" sz="2626">
                    <a:solidFill>
                      <a:srgbClr val="FFB000"/>
                    </a:solidFill>
                    <a:latin typeface="Agrandir Wide"/>
                    <a:ea typeface="Agrandir Wide"/>
                    <a:cs typeface="Agrandir Wide"/>
                    <a:sym typeface="Agrandir Wide"/>
                  </a:rPr>
                  <a:t>WOD</a:t>
                </a: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0" y="3628653"/>
              <a:ext cx="8422393" cy="3326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Le cr</a:t>
              </a:r>
              <a:r>
                <a:rPr lang="en-US" sz="2000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ossfit est basé sur un principe simple, les WOD : "Workout Of the Day" autrement dit "l'entrainement du jour". Le WOD est une série d'exercices répétitifs variés tels que les pompes ou les squats effectués à haute intensité pendant une durée donnée.</a:t>
              </a:r>
            </a:p>
            <a:p>
              <a:pPr algn="ctr">
                <a:lnSpc>
                  <a:spcPts val="2800"/>
                </a:lnSpc>
              </a:pPr>
            </a:p>
          </p:txBody>
        </p:sp>
        <p:sp>
          <p:nvSpPr>
            <p:cNvPr name="AutoShape 27" id="27"/>
            <p:cNvSpPr/>
            <p:nvPr/>
          </p:nvSpPr>
          <p:spPr>
            <a:xfrm flipH="true">
              <a:off x="4236597" y="6"/>
              <a:ext cx="375" cy="170351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ysDot"/>
              <a:headEnd type="none" len="sm" w="sm"/>
              <a:tailEnd type="arrow" len="sm" w="med"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0047" y="2772028"/>
            <a:ext cx="9766671" cy="6486272"/>
            <a:chOff x="0" y="0"/>
            <a:chExt cx="812800" cy="5397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539799"/>
            </a:xfrm>
            <a:custGeom>
              <a:avLst/>
              <a:gdLst/>
              <a:ahLst/>
              <a:cxnLst/>
              <a:rect r="r" b="b" t="t" l="l"/>
              <a:pathLst>
                <a:path h="539799" w="812800">
                  <a:moveTo>
                    <a:pt x="18232" y="0"/>
                  </a:moveTo>
                  <a:lnTo>
                    <a:pt x="794568" y="0"/>
                  </a:lnTo>
                  <a:cubicBezTo>
                    <a:pt x="804637" y="0"/>
                    <a:pt x="812800" y="8163"/>
                    <a:pt x="812800" y="18232"/>
                  </a:cubicBezTo>
                  <a:lnTo>
                    <a:pt x="812800" y="521567"/>
                  </a:lnTo>
                  <a:cubicBezTo>
                    <a:pt x="812800" y="531637"/>
                    <a:pt x="804637" y="539799"/>
                    <a:pt x="794568" y="539799"/>
                  </a:cubicBezTo>
                  <a:lnTo>
                    <a:pt x="18232" y="539799"/>
                  </a:lnTo>
                  <a:cubicBezTo>
                    <a:pt x="13396" y="539799"/>
                    <a:pt x="8759" y="537878"/>
                    <a:pt x="5340" y="534459"/>
                  </a:cubicBezTo>
                  <a:cubicBezTo>
                    <a:pt x="1921" y="531040"/>
                    <a:pt x="0" y="526403"/>
                    <a:pt x="0" y="521567"/>
                  </a:cubicBezTo>
                  <a:lnTo>
                    <a:pt x="0" y="18232"/>
                  </a:lnTo>
                  <a:cubicBezTo>
                    <a:pt x="0" y="8163"/>
                    <a:pt x="8163" y="0"/>
                    <a:pt x="18232" y="0"/>
                  </a:cubicBezTo>
                  <a:close/>
                </a:path>
              </a:pathLst>
            </a:custGeom>
            <a:blipFill>
              <a:blip r:embed="rId3"/>
              <a:stretch>
                <a:fillRect l="-1184" t="0" r="-1184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5250" y="-183270"/>
            <a:ext cx="15863409" cy="2147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01"/>
              </a:lnSpc>
            </a:pPr>
            <a:r>
              <a:rPr lang="en-US" sz="12302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03/ ETAT DE L’ART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04297" y="2865564"/>
            <a:ext cx="7106906" cy="612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Plan : </a:t>
            </a:r>
          </a:p>
          <a:p>
            <a:pPr algn="ctr">
              <a:lnSpc>
                <a:spcPts val="4900"/>
              </a:lnSpc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B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1. Le comptage des répétitions</a:t>
            </a:r>
            <a:r>
              <a:rPr lang="en-US" sz="3000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(détection de pics, Fourier, LSTM, son, vidéo)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B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2. La segmentation 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(PELT, HMM, CNN+LSTM)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B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3. La classification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(RF, SVM, CNN, Transformers)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85010" y="2569121"/>
            <a:ext cx="3462968" cy="884399"/>
            <a:chOff x="0" y="0"/>
            <a:chExt cx="912057" cy="232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2057" cy="232928"/>
            </a:xfrm>
            <a:custGeom>
              <a:avLst/>
              <a:gdLst/>
              <a:ahLst/>
              <a:cxnLst/>
              <a:rect r="r" b="b" t="t" l="l"/>
              <a:pathLst>
                <a:path h="232928" w="912057">
                  <a:moveTo>
                    <a:pt x="114017" y="0"/>
                  </a:moveTo>
                  <a:lnTo>
                    <a:pt x="798040" y="0"/>
                  </a:lnTo>
                  <a:cubicBezTo>
                    <a:pt x="861010" y="0"/>
                    <a:pt x="912057" y="51047"/>
                    <a:pt x="912057" y="114017"/>
                  </a:cubicBezTo>
                  <a:lnTo>
                    <a:pt x="912057" y="118911"/>
                  </a:lnTo>
                  <a:cubicBezTo>
                    <a:pt x="912057" y="181881"/>
                    <a:pt x="861010" y="232928"/>
                    <a:pt x="798040" y="232928"/>
                  </a:cubicBezTo>
                  <a:lnTo>
                    <a:pt x="114017" y="232928"/>
                  </a:lnTo>
                  <a:cubicBezTo>
                    <a:pt x="51047" y="232928"/>
                    <a:pt x="0" y="181881"/>
                    <a:pt x="0" y="118911"/>
                  </a:cubicBezTo>
                  <a:lnTo>
                    <a:pt x="0" y="114017"/>
                  </a:lnTo>
                  <a:cubicBezTo>
                    <a:pt x="0" y="51047"/>
                    <a:pt x="51047" y="0"/>
                    <a:pt x="1140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912057" cy="356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77"/>
                </a:lnSpc>
              </a:pPr>
              <a:r>
                <a:rPr lang="en-US" sz="2626">
                  <a:solidFill>
                    <a:srgbClr val="FFB000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Apple Watch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499492" y="1028700"/>
            <a:ext cx="3462968" cy="884399"/>
            <a:chOff x="0" y="0"/>
            <a:chExt cx="912057" cy="232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2057" cy="232928"/>
            </a:xfrm>
            <a:custGeom>
              <a:avLst/>
              <a:gdLst/>
              <a:ahLst/>
              <a:cxnLst/>
              <a:rect r="r" b="b" t="t" l="l"/>
              <a:pathLst>
                <a:path h="232928" w="912057">
                  <a:moveTo>
                    <a:pt x="114017" y="0"/>
                  </a:moveTo>
                  <a:lnTo>
                    <a:pt x="798040" y="0"/>
                  </a:lnTo>
                  <a:cubicBezTo>
                    <a:pt x="861010" y="0"/>
                    <a:pt x="912057" y="51047"/>
                    <a:pt x="912057" y="114017"/>
                  </a:cubicBezTo>
                  <a:lnTo>
                    <a:pt x="912057" y="118911"/>
                  </a:lnTo>
                  <a:cubicBezTo>
                    <a:pt x="912057" y="181881"/>
                    <a:pt x="861010" y="232928"/>
                    <a:pt x="798040" y="232928"/>
                  </a:cubicBezTo>
                  <a:lnTo>
                    <a:pt x="114017" y="232928"/>
                  </a:lnTo>
                  <a:cubicBezTo>
                    <a:pt x="51047" y="232928"/>
                    <a:pt x="0" y="181881"/>
                    <a:pt x="0" y="118911"/>
                  </a:cubicBezTo>
                  <a:lnTo>
                    <a:pt x="0" y="114017"/>
                  </a:lnTo>
                  <a:cubicBezTo>
                    <a:pt x="0" y="51047"/>
                    <a:pt x="51047" y="0"/>
                    <a:pt x="1140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912057" cy="356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77"/>
                </a:lnSpc>
              </a:pPr>
              <a:r>
                <a:rPr lang="en-US" sz="2626">
                  <a:solidFill>
                    <a:srgbClr val="FFB000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coach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7587493" y="3636119"/>
            <a:ext cx="427" cy="545081"/>
          </a:xfrm>
          <a:prstGeom prst="line">
            <a:avLst/>
          </a:prstGeom>
          <a:ln cap="flat" w="38100">
            <a:solidFill>
              <a:srgbClr val="FFB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9" id="9"/>
          <p:cNvGrpSpPr/>
          <p:nvPr/>
        </p:nvGrpSpPr>
        <p:grpSpPr>
          <a:xfrm rot="0">
            <a:off x="16341095" y="1432800"/>
            <a:ext cx="1267242" cy="1426509"/>
            <a:chOff x="0" y="0"/>
            <a:chExt cx="1689656" cy="1902012"/>
          </a:xfrm>
        </p:grpSpPr>
        <p:sp>
          <p:nvSpPr>
            <p:cNvPr name="AutoShape 10" id="10"/>
            <p:cNvSpPr/>
            <p:nvPr/>
          </p:nvSpPr>
          <p:spPr>
            <a:xfrm>
              <a:off x="1639402" y="50800"/>
              <a:ext cx="24857" cy="1825812"/>
            </a:xfrm>
            <a:prstGeom prst="line">
              <a:avLst/>
            </a:prstGeom>
            <a:ln cap="flat" w="50800">
              <a:solidFill>
                <a:srgbClr val="FFB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H="true">
              <a:off x="196" y="1876612"/>
              <a:ext cx="1639206" cy="0"/>
            </a:xfrm>
            <a:prstGeom prst="line">
              <a:avLst/>
            </a:prstGeom>
            <a:ln cap="flat" w="50800">
              <a:solidFill>
                <a:srgbClr val="FFB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2" id="12"/>
            <p:cNvSpPr/>
            <p:nvPr/>
          </p:nvSpPr>
          <p:spPr>
            <a:xfrm flipH="true" flipV="true">
              <a:off x="196" y="25400"/>
              <a:ext cx="1658385" cy="12786"/>
            </a:xfrm>
            <a:prstGeom prst="line">
              <a:avLst/>
            </a:prstGeom>
            <a:ln cap="flat" w="50800">
              <a:solidFill>
                <a:srgbClr val="FFB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H="true" flipV="true">
              <a:off x="739" y="25400"/>
              <a:ext cx="44989" cy="0"/>
            </a:xfrm>
            <a:prstGeom prst="line">
              <a:avLst/>
            </a:prstGeom>
            <a:ln cap="flat" w="50800">
              <a:solidFill>
                <a:srgbClr val="FFB000"/>
              </a:solidFill>
              <a:prstDash val="solid"/>
              <a:headEnd type="arrow" len="sm" w="med"/>
              <a:tailEnd type="none" len="sm" w="sm"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5885010" y="4462090"/>
            <a:ext cx="3462968" cy="1134891"/>
            <a:chOff x="0" y="0"/>
            <a:chExt cx="912057" cy="2989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12057" cy="298901"/>
            </a:xfrm>
            <a:custGeom>
              <a:avLst/>
              <a:gdLst/>
              <a:ahLst/>
              <a:cxnLst/>
              <a:rect r="r" b="b" t="t" l="l"/>
              <a:pathLst>
                <a:path h="298901" w="912057">
                  <a:moveTo>
                    <a:pt x="114017" y="0"/>
                  </a:moveTo>
                  <a:lnTo>
                    <a:pt x="798040" y="0"/>
                  </a:lnTo>
                  <a:cubicBezTo>
                    <a:pt x="861010" y="0"/>
                    <a:pt x="912057" y="51047"/>
                    <a:pt x="912057" y="114017"/>
                  </a:cubicBezTo>
                  <a:lnTo>
                    <a:pt x="912057" y="184884"/>
                  </a:lnTo>
                  <a:cubicBezTo>
                    <a:pt x="912057" y="247854"/>
                    <a:pt x="861010" y="298901"/>
                    <a:pt x="798040" y="298901"/>
                  </a:cubicBezTo>
                  <a:lnTo>
                    <a:pt x="114017" y="298901"/>
                  </a:lnTo>
                  <a:cubicBezTo>
                    <a:pt x="51047" y="298901"/>
                    <a:pt x="0" y="247854"/>
                    <a:pt x="0" y="184884"/>
                  </a:cubicBezTo>
                  <a:lnTo>
                    <a:pt x="0" y="114017"/>
                  </a:lnTo>
                  <a:cubicBezTo>
                    <a:pt x="0" y="51047"/>
                    <a:pt x="51047" y="0"/>
                    <a:pt x="1140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23825"/>
              <a:ext cx="912057" cy="422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77"/>
                </a:lnSpc>
              </a:pPr>
              <a:r>
                <a:rPr lang="en-US" sz="2626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dossier des relevés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519541" y="2478521"/>
            <a:ext cx="5267397" cy="1388656"/>
            <a:chOff x="0" y="0"/>
            <a:chExt cx="7023196" cy="1851541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1045215" y="0"/>
              <a:ext cx="4757718" cy="1179199"/>
              <a:chOff x="0" y="0"/>
              <a:chExt cx="939796" cy="23292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939796" cy="232928"/>
              </a:xfrm>
              <a:custGeom>
                <a:avLst/>
                <a:gdLst/>
                <a:ahLst/>
                <a:cxnLst/>
                <a:rect r="r" b="b" t="t" l="l"/>
                <a:pathLst>
                  <a:path h="232928" w="939796">
                    <a:moveTo>
                      <a:pt x="110652" y="0"/>
                    </a:moveTo>
                    <a:lnTo>
                      <a:pt x="829144" y="0"/>
                    </a:lnTo>
                    <a:cubicBezTo>
                      <a:pt x="890255" y="0"/>
                      <a:pt x="939796" y="49541"/>
                      <a:pt x="939796" y="110652"/>
                    </a:cubicBezTo>
                    <a:lnTo>
                      <a:pt x="939796" y="122276"/>
                    </a:lnTo>
                    <a:cubicBezTo>
                      <a:pt x="939796" y="151623"/>
                      <a:pt x="928138" y="179768"/>
                      <a:pt x="907387" y="200519"/>
                    </a:cubicBezTo>
                    <a:cubicBezTo>
                      <a:pt x="886636" y="221270"/>
                      <a:pt x="858491" y="232928"/>
                      <a:pt x="829144" y="232928"/>
                    </a:cubicBezTo>
                    <a:lnTo>
                      <a:pt x="110652" y="232928"/>
                    </a:lnTo>
                    <a:cubicBezTo>
                      <a:pt x="81305" y="232928"/>
                      <a:pt x="53160" y="221270"/>
                      <a:pt x="32409" y="200519"/>
                    </a:cubicBezTo>
                    <a:cubicBezTo>
                      <a:pt x="11658" y="179768"/>
                      <a:pt x="0" y="151623"/>
                      <a:pt x="0" y="122276"/>
                    </a:cubicBezTo>
                    <a:lnTo>
                      <a:pt x="0" y="110652"/>
                    </a:lnTo>
                    <a:cubicBezTo>
                      <a:pt x="0" y="81305"/>
                      <a:pt x="11658" y="53160"/>
                      <a:pt x="32409" y="32409"/>
                    </a:cubicBezTo>
                    <a:cubicBezTo>
                      <a:pt x="53160" y="11658"/>
                      <a:pt x="81305" y="0"/>
                      <a:pt x="11065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23825"/>
                <a:ext cx="939796" cy="3567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77"/>
                  </a:lnSpc>
                </a:pPr>
                <a:r>
                  <a:rPr lang="en-US" sz="2626">
                    <a:solidFill>
                      <a:srgbClr val="FFFFFF"/>
                    </a:solidFill>
                    <a:latin typeface="Agrandir Wide"/>
                    <a:ea typeface="Agrandir Wide"/>
                    <a:cs typeface="Agrandir Wide"/>
                    <a:sym typeface="Agrandir Wide"/>
                  </a:rPr>
                  <a:t>exercise_rep.txt</a:t>
                </a: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0" y="1197494"/>
              <a:ext cx="7023196" cy="6540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48"/>
                </a:lnSpc>
              </a:pPr>
              <a:r>
                <a:rPr lang="en-US" sz="296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Noms, répétitions, 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675012" y="4236075"/>
            <a:ext cx="5111926" cy="2007258"/>
            <a:chOff x="0" y="0"/>
            <a:chExt cx="6815901" cy="2676343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929423" y="0"/>
              <a:ext cx="4787172" cy="1179199"/>
              <a:chOff x="0" y="0"/>
              <a:chExt cx="945614" cy="23292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945614" cy="232928"/>
              </a:xfrm>
              <a:custGeom>
                <a:avLst/>
                <a:gdLst/>
                <a:ahLst/>
                <a:cxnLst/>
                <a:rect r="r" b="b" t="t" l="l"/>
                <a:pathLst>
                  <a:path h="232928" w="945614">
                    <a:moveTo>
                      <a:pt x="109971" y="0"/>
                    </a:moveTo>
                    <a:lnTo>
                      <a:pt x="835643" y="0"/>
                    </a:lnTo>
                    <a:cubicBezTo>
                      <a:pt x="864809" y="0"/>
                      <a:pt x="892781" y="11586"/>
                      <a:pt x="913405" y="32210"/>
                    </a:cubicBezTo>
                    <a:cubicBezTo>
                      <a:pt x="934028" y="52833"/>
                      <a:pt x="945614" y="80805"/>
                      <a:pt x="945614" y="109971"/>
                    </a:cubicBezTo>
                    <a:lnTo>
                      <a:pt x="945614" y="122957"/>
                    </a:lnTo>
                    <a:cubicBezTo>
                      <a:pt x="945614" y="183692"/>
                      <a:pt x="896379" y="232928"/>
                      <a:pt x="835643" y="232928"/>
                    </a:cubicBezTo>
                    <a:lnTo>
                      <a:pt x="109971" y="232928"/>
                    </a:lnTo>
                    <a:cubicBezTo>
                      <a:pt x="80805" y="232928"/>
                      <a:pt x="52833" y="221342"/>
                      <a:pt x="32210" y="200718"/>
                    </a:cubicBezTo>
                    <a:cubicBezTo>
                      <a:pt x="11586" y="180095"/>
                      <a:pt x="0" y="152123"/>
                      <a:pt x="0" y="122957"/>
                    </a:cubicBezTo>
                    <a:lnTo>
                      <a:pt x="0" y="109971"/>
                    </a:lnTo>
                    <a:cubicBezTo>
                      <a:pt x="0" y="80805"/>
                      <a:pt x="11586" y="52833"/>
                      <a:pt x="32210" y="32210"/>
                    </a:cubicBezTo>
                    <a:cubicBezTo>
                      <a:pt x="52833" y="11586"/>
                      <a:pt x="80805" y="0"/>
                      <a:pt x="10997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123825"/>
                <a:ext cx="945614" cy="3567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77"/>
                  </a:lnSpc>
                </a:pPr>
                <a:r>
                  <a:rPr lang="en-US" sz="2626">
                    <a:solidFill>
                      <a:srgbClr val="FFFFFF"/>
                    </a:solidFill>
                    <a:latin typeface="Agrandir Wide"/>
                    <a:ea typeface="Agrandir Wide"/>
                    <a:cs typeface="Agrandir Wide"/>
                    <a:sym typeface="Agrandir Wide"/>
                  </a:rPr>
                  <a:t> workout_desc.txt</a:t>
                </a: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0" y="1325057"/>
              <a:ext cx="6815901" cy="1351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48"/>
                </a:lnSpc>
              </a:pPr>
              <a:r>
                <a:rPr lang="en-US" sz="296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Composition du workout (nombre de répétitions ...)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675012" y="6583958"/>
            <a:ext cx="5111926" cy="2065983"/>
            <a:chOff x="0" y="0"/>
            <a:chExt cx="6815901" cy="2754644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1099306" y="0"/>
              <a:ext cx="4617290" cy="1179199"/>
              <a:chOff x="0" y="0"/>
              <a:chExt cx="912057" cy="23292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912057" cy="232928"/>
              </a:xfrm>
              <a:custGeom>
                <a:avLst/>
                <a:gdLst/>
                <a:ahLst/>
                <a:cxnLst/>
                <a:rect r="r" b="b" t="t" l="l"/>
                <a:pathLst>
                  <a:path h="232928" w="912057">
                    <a:moveTo>
                      <a:pt x="114017" y="0"/>
                    </a:moveTo>
                    <a:lnTo>
                      <a:pt x="798040" y="0"/>
                    </a:lnTo>
                    <a:cubicBezTo>
                      <a:pt x="861010" y="0"/>
                      <a:pt x="912057" y="51047"/>
                      <a:pt x="912057" y="114017"/>
                    </a:cubicBezTo>
                    <a:lnTo>
                      <a:pt x="912057" y="118911"/>
                    </a:lnTo>
                    <a:cubicBezTo>
                      <a:pt x="912057" y="181881"/>
                      <a:pt x="861010" y="232928"/>
                      <a:pt x="798040" y="232928"/>
                    </a:cubicBezTo>
                    <a:lnTo>
                      <a:pt x="114017" y="232928"/>
                    </a:lnTo>
                    <a:cubicBezTo>
                      <a:pt x="51047" y="232928"/>
                      <a:pt x="0" y="181881"/>
                      <a:pt x="0" y="118911"/>
                    </a:cubicBezTo>
                    <a:lnTo>
                      <a:pt x="0" y="114017"/>
                    </a:lnTo>
                    <a:cubicBezTo>
                      <a:pt x="0" y="51047"/>
                      <a:pt x="51047" y="0"/>
                      <a:pt x="11401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23825"/>
                <a:ext cx="912057" cy="3567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77"/>
                  </a:lnSpc>
                </a:pPr>
                <a:r>
                  <a:rPr lang="en-US" sz="2626">
                    <a:solidFill>
                      <a:srgbClr val="FFFFFF"/>
                    </a:solidFill>
                    <a:latin typeface="Agrandir Wide"/>
                    <a:ea typeface="Agrandir Wide"/>
                    <a:cs typeface="Agrandir Wide"/>
                    <a:sym typeface="Agrandir Wide"/>
                  </a:rPr>
                  <a:t>profile.json</a:t>
                </a: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0" y="1403358"/>
              <a:ext cx="6815901" cy="1351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48"/>
                </a:lnSpc>
              </a:pPr>
              <a:r>
                <a:rPr lang="en-US" sz="296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Poids, age, membre dominant... de l’athlète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6341650" y="2820180"/>
            <a:ext cx="1267865" cy="1882794"/>
            <a:chOff x="0" y="0"/>
            <a:chExt cx="1690486" cy="2510392"/>
          </a:xfrm>
        </p:grpSpPr>
        <p:sp>
          <p:nvSpPr>
            <p:cNvPr name="AutoShape 33" id="33"/>
            <p:cNvSpPr/>
            <p:nvPr/>
          </p:nvSpPr>
          <p:spPr>
            <a:xfrm flipH="true" flipV="true">
              <a:off x="0" y="2484992"/>
              <a:ext cx="1638935" cy="0"/>
            </a:xfrm>
            <a:prstGeom prst="line">
              <a:avLst/>
            </a:prstGeom>
            <a:ln cap="flat" w="50800">
              <a:solidFill>
                <a:srgbClr val="FFB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4" id="34"/>
            <p:cNvSpPr/>
            <p:nvPr/>
          </p:nvSpPr>
          <p:spPr>
            <a:xfrm flipH="true">
              <a:off x="1638120" y="276"/>
              <a:ext cx="26968" cy="2484716"/>
            </a:xfrm>
            <a:prstGeom prst="line">
              <a:avLst/>
            </a:prstGeom>
            <a:ln cap="flat" w="50800">
              <a:solidFill>
                <a:srgbClr val="FFB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16341095" y="4597252"/>
            <a:ext cx="1248047" cy="2483218"/>
            <a:chOff x="0" y="0"/>
            <a:chExt cx="1664063" cy="3310958"/>
          </a:xfrm>
        </p:grpSpPr>
        <p:sp>
          <p:nvSpPr>
            <p:cNvPr name="AutoShape 36" id="36"/>
            <p:cNvSpPr/>
            <p:nvPr/>
          </p:nvSpPr>
          <p:spPr>
            <a:xfrm flipH="true" flipV="true">
              <a:off x="0" y="3285558"/>
              <a:ext cx="1638663" cy="0"/>
            </a:xfrm>
            <a:prstGeom prst="line">
              <a:avLst/>
            </a:prstGeom>
            <a:ln cap="flat" w="50800">
              <a:solidFill>
                <a:srgbClr val="FFB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7" id="37"/>
            <p:cNvSpPr/>
            <p:nvPr/>
          </p:nvSpPr>
          <p:spPr>
            <a:xfrm>
              <a:off x="1638663" y="0"/>
              <a:ext cx="0" cy="3297221"/>
            </a:xfrm>
            <a:prstGeom prst="line">
              <a:avLst/>
            </a:prstGeom>
            <a:ln cap="flat" w="50800">
              <a:solidFill>
                <a:srgbClr val="FFB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8" id="38"/>
          <p:cNvSpPr/>
          <p:nvPr/>
        </p:nvSpPr>
        <p:spPr>
          <a:xfrm flipH="true">
            <a:off x="5104393" y="8617761"/>
            <a:ext cx="509007" cy="0"/>
          </a:xfrm>
          <a:prstGeom prst="line">
            <a:avLst/>
          </a:prstGeom>
          <a:ln cap="flat" w="38100">
            <a:solidFill>
              <a:srgbClr val="FFB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9" id="39"/>
          <p:cNvSpPr/>
          <p:nvPr/>
        </p:nvSpPr>
        <p:spPr>
          <a:xfrm>
            <a:off x="7587493" y="5916916"/>
            <a:ext cx="0" cy="943279"/>
          </a:xfrm>
          <a:prstGeom prst="line">
            <a:avLst/>
          </a:prstGeom>
          <a:ln cap="flat" w="38100">
            <a:solidFill>
              <a:srgbClr val="FFB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0" id="40"/>
          <p:cNvGrpSpPr/>
          <p:nvPr/>
        </p:nvGrpSpPr>
        <p:grpSpPr>
          <a:xfrm rot="0">
            <a:off x="5885010" y="6925059"/>
            <a:ext cx="3486859" cy="2618686"/>
            <a:chOff x="0" y="0"/>
            <a:chExt cx="1102552" cy="828034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102552" cy="828034"/>
            </a:xfrm>
            <a:custGeom>
              <a:avLst/>
              <a:gdLst/>
              <a:ahLst/>
              <a:cxnLst/>
              <a:rect r="r" b="b" t="t" l="l"/>
              <a:pathLst>
                <a:path h="828034" w="1102552">
                  <a:moveTo>
                    <a:pt x="51067" y="0"/>
                  </a:moveTo>
                  <a:lnTo>
                    <a:pt x="1051485" y="0"/>
                  </a:lnTo>
                  <a:cubicBezTo>
                    <a:pt x="1079689" y="0"/>
                    <a:pt x="1102552" y="22864"/>
                    <a:pt x="1102552" y="51067"/>
                  </a:cubicBezTo>
                  <a:lnTo>
                    <a:pt x="1102552" y="776967"/>
                  </a:lnTo>
                  <a:cubicBezTo>
                    <a:pt x="1102552" y="805170"/>
                    <a:pt x="1079689" y="828034"/>
                    <a:pt x="1051485" y="828034"/>
                  </a:cubicBezTo>
                  <a:lnTo>
                    <a:pt x="51067" y="828034"/>
                  </a:lnTo>
                  <a:cubicBezTo>
                    <a:pt x="22864" y="828034"/>
                    <a:pt x="0" y="805170"/>
                    <a:pt x="0" y="776967"/>
                  </a:cubicBezTo>
                  <a:lnTo>
                    <a:pt x="0" y="51067"/>
                  </a:lnTo>
                  <a:cubicBezTo>
                    <a:pt x="0" y="22864"/>
                    <a:pt x="22864" y="0"/>
                    <a:pt x="51067" y="0"/>
                  </a:cubicBezTo>
                  <a:close/>
                </a:path>
              </a:pathLst>
            </a:custGeom>
            <a:blipFill>
              <a:blip r:embed="rId3"/>
              <a:stretch>
                <a:fillRect l="-425" t="0" r="-425" b="0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905364" y="2569121"/>
            <a:ext cx="9547377" cy="7100682"/>
            <a:chOff x="0" y="0"/>
            <a:chExt cx="12729836" cy="9467576"/>
          </a:xfrm>
        </p:grpSpPr>
        <p:sp>
          <p:nvSpPr>
            <p:cNvPr name="AutoShape 43" id="43"/>
            <p:cNvSpPr/>
            <p:nvPr/>
          </p:nvSpPr>
          <p:spPr>
            <a:xfrm>
              <a:off x="12704436" y="0"/>
              <a:ext cx="0" cy="9467576"/>
            </a:xfrm>
            <a:prstGeom prst="line">
              <a:avLst/>
            </a:prstGeom>
            <a:ln cap="rnd" w="50800">
              <a:solidFill>
                <a:srgbClr val="FFB000"/>
              </a:solidFill>
              <a:prstDash val="sysDash"/>
              <a:headEnd type="none" len="sm" w="sm"/>
              <a:tailEnd type="none" len="sm" w="sm"/>
            </a:ln>
          </p:spPr>
        </p:sp>
        <p:grpSp>
          <p:nvGrpSpPr>
            <p:cNvPr name="Group 44" id="44"/>
            <p:cNvGrpSpPr/>
            <p:nvPr/>
          </p:nvGrpSpPr>
          <p:grpSpPr>
            <a:xfrm rot="0">
              <a:off x="660377" y="2403222"/>
              <a:ext cx="4617290" cy="1179199"/>
              <a:chOff x="0" y="0"/>
              <a:chExt cx="912057" cy="232928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912057" cy="232928"/>
              </a:xfrm>
              <a:custGeom>
                <a:avLst/>
                <a:gdLst/>
                <a:ahLst/>
                <a:cxnLst/>
                <a:rect r="r" b="b" t="t" l="l"/>
                <a:pathLst>
                  <a:path h="232928" w="912057">
                    <a:moveTo>
                      <a:pt x="114017" y="0"/>
                    </a:moveTo>
                    <a:lnTo>
                      <a:pt x="798040" y="0"/>
                    </a:lnTo>
                    <a:cubicBezTo>
                      <a:pt x="861010" y="0"/>
                      <a:pt x="912057" y="51047"/>
                      <a:pt x="912057" y="114017"/>
                    </a:cubicBezTo>
                    <a:lnTo>
                      <a:pt x="912057" y="118911"/>
                    </a:lnTo>
                    <a:cubicBezTo>
                      <a:pt x="912057" y="181881"/>
                      <a:pt x="861010" y="232928"/>
                      <a:pt x="798040" y="232928"/>
                    </a:cubicBezTo>
                    <a:lnTo>
                      <a:pt x="114017" y="232928"/>
                    </a:lnTo>
                    <a:cubicBezTo>
                      <a:pt x="51047" y="232928"/>
                      <a:pt x="0" y="181881"/>
                      <a:pt x="0" y="118911"/>
                    </a:cubicBezTo>
                    <a:lnTo>
                      <a:pt x="0" y="114017"/>
                    </a:lnTo>
                    <a:cubicBezTo>
                      <a:pt x="0" y="51047"/>
                      <a:pt x="51047" y="0"/>
                      <a:pt x="11401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123825"/>
                <a:ext cx="912057" cy="3567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77"/>
                  </a:lnSpc>
                </a:pPr>
                <a:r>
                  <a:rPr lang="en-US" sz="2626">
                    <a:solidFill>
                      <a:srgbClr val="FFFFFF"/>
                    </a:solidFill>
                    <a:latin typeface="Agrandir Wide"/>
                    <a:ea typeface="Agrandir Wide"/>
                    <a:cs typeface="Agrandir Wide"/>
                    <a:sym typeface="Agrandir Wide"/>
                  </a:rPr>
                  <a:t>motions.csv</a:t>
                </a: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0" y="4012065"/>
              <a:ext cx="5389549" cy="5287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3499"/>
                </a:lnSpc>
              </a:pPr>
            </a:p>
            <a:p>
              <a:pPr algn="ctr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TIMESTAMP</a:t>
              </a:r>
            </a:p>
            <a:p>
              <a:pPr algn="ctr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 BOOT_TIMESTAMP</a:t>
              </a:r>
            </a:p>
            <a:p>
              <a:pPr algn="ctr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 ACCX, ACCY, ACCZ</a:t>
              </a:r>
            </a:p>
            <a:p>
              <a:pPr algn="ctr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ROLL</a:t>
              </a:r>
            </a:p>
            <a:p>
              <a:pPr algn="ctr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 PITCH</a:t>
              </a:r>
            </a:p>
            <a:p>
              <a:pPr algn="ctr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YAW</a:t>
              </a:r>
            </a:p>
            <a:p>
              <a:pPr algn="ctr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ROTX, ROTY, ROTZ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0" y="3970473"/>
              <a:ext cx="5938044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B000"/>
                  </a:solidFill>
                  <a:latin typeface="Open Sans"/>
                  <a:ea typeface="Open Sans"/>
                  <a:cs typeface="Open Sans"/>
                  <a:sym typeface="Open Sans"/>
                </a:rPr>
                <a:t>Va</a:t>
              </a:r>
              <a:r>
                <a:rPr lang="en-US" sz="3399">
                  <a:solidFill>
                    <a:srgbClr val="FFB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riables enregistrées</a:t>
              </a: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230486" y="-52078"/>
            <a:ext cx="8341694" cy="2147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901"/>
              </a:lnSpc>
            </a:pPr>
            <a:r>
              <a:rPr lang="en-US" sz="12302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04/ DATA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858832" y="4113556"/>
          <a:ext cx="10223741" cy="5276713"/>
        </p:xfrm>
        <a:graphic>
          <a:graphicData uri="http://schemas.openxmlformats.org/drawingml/2006/table">
            <a:tbl>
              <a:tblPr/>
              <a:tblGrid>
                <a:gridCol w="5111870"/>
                <a:gridCol w="5111870"/>
              </a:tblGrid>
              <a:tr h="1313981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FFFFFF"/>
                          </a:solidFill>
                          <a:latin typeface="Agrandir Wide Bold"/>
                          <a:ea typeface="Agrandir Wide Bold"/>
                          <a:cs typeface="Agrandir Wide Bold"/>
                          <a:sym typeface="Agrandir Wide Bold"/>
                        </a:rPr>
                        <a:t>Workout 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FFFFFF"/>
                          </a:solidFill>
                          <a:latin typeface="Agrandir Wide Bold"/>
                          <a:ea typeface="Agrandir Wide Bold"/>
                          <a:cs typeface="Agrandir Wide Bold"/>
                          <a:sym typeface="Agrandir Wide Bold"/>
                        </a:rPr>
                        <a:t>Workout 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0"/>
                    </a:solidFill>
                  </a:tcPr>
                </a:tc>
              </a:tr>
              <a:tr h="13139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Agrandir Wide"/>
                          <a:ea typeface="Agrandir Wide"/>
                          <a:cs typeface="Agrandir Wide"/>
                          <a:sym typeface="Agrandir Wide"/>
                        </a:rPr>
                        <a:t>Exercices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Agrandir Wide"/>
                          <a:ea typeface="Agrandir Wide"/>
                          <a:cs typeface="Agrandir Wide"/>
                          <a:sym typeface="Agrandir Wide"/>
                        </a:rPr>
                        <a:t>Répétitions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39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Agrandir Wide"/>
                          <a:ea typeface="Agrandir Wide"/>
                          <a:cs typeface="Agrandir Wide"/>
                          <a:sym typeface="Agrandir Wide"/>
                        </a:rPr>
                        <a:t>Power Snatch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779"/>
                        </a:lnSpc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Agrandir Wide"/>
                          <a:ea typeface="Agrandir Wide"/>
                          <a:cs typeface="Agrandir Wide"/>
                          <a:sym typeface="Agrandir Wide"/>
                        </a:rPr>
                        <a:t>5 puis +1 à chaque tour</a:t>
                      </a:r>
                    </a:p>
                    <a:p>
                      <a:pPr algn="ctr">
                        <a:lnSpc>
                          <a:spcPts val="377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47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Agrandir Wide"/>
                          <a:ea typeface="Agrandir Wide"/>
                          <a:cs typeface="Agrandir Wide"/>
                          <a:sym typeface="Agrandir Wide"/>
                        </a:rPr>
                        <a:t>Wall Ball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779"/>
                        </a:lnSpc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Agrandir Wide"/>
                          <a:ea typeface="Agrandir Wide"/>
                          <a:cs typeface="Agrandir Wide"/>
                          <a:sym typeface="Agrandir Wide"/>
                        </a:rPr>
                        <a:t>5 puis +1 à chaque tour</a:t>
                      </a:r>
                    </a:p>
                    <a:p>
                      <a:pPr algn="ctr">
                        <a:lnSpc>
                          <a:spcPts val="377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676448" y="247650"/>
            <a:ext cx="14588507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5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Visualisation des données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13657" y="1649790"/>
            <a:ext cx="5114090" cy="815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3"/>
              </a:lnSpc>
              <a:spcBef>
                <a:spcPct val="0"/>
              </a:spcBef>
            </a:pPr>
            <a:r>
              <a:rPr lang="en-US" sz="4599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Dashboard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82931" y="2932354"/>
            <a:ext cx="4722138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Analyse d’un WOD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0407" y="3039322"/>
            <a:ext cx="16067185" cy="6423667"/>
            <a:chOff x="0" y="0"/>
            <a:chExt cx="1026609" cy="4104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6609" cy="410439"/>
            </a:xfrm>
            <a:custGeom>
              <a:avLst/>
              <a:gdLst/>
              <a:ahLst/>
              <a:cxnLst/>
              <a:rect r="r" b="b" t="t" l="l"/>
              <a:pathLst>
                <a:path h="410439" w="1026609">
                  <a:moveTo>
                    <a:pt x="11082" y="0"/>
                  </a:moveTo>
                  <a:lnTo>
                    <a:pt x="1015526" y="0"/>
                  </a:lnTo>
                  <a:cubicBezTo>
                    <a:pt x="1018466" y="0"/>
                    <a:pt x="1021285" y="1168"/>
                    <a:pt x="1023363" y="3246"/>
                  </a:cubicBezTo>
                  <a:cubicBezTo>
                    <a:pt x="1025441" y="5324"/>
                    <a:pt x="1026609" y="8143"/>
                    <a:pt x="1026609" y="11082"/>
                  </a:cubicBezTo>
                  <a:lnTo>
                    <a:pt x="1026609" y="399356"/>
                  </a:lnTo>
                  <a:cubicBezTo>
                    <a:pt x="1026609" y="402295"/>
                    <a:pt x="1025441" y="405114"/>
                    <a:pt x="1023363" y="407193"/>
                  </a:cubicBezTo>
                  <a:cubicBezTo>
                    <a:pt x="1021285" y="409271"/>
                    <a:pt x="1018466" y="410439"/>
                    <a:pt x="1015526" y="410439"/>
                  </a:cubicBezTo>
                  <a:lnTo>
                    <a:pt x="11082" y="410439"/>
                  </a:lnTo>
                  <a:cubicBezTo>
                    <a:pt x="8143" y="410439"/>
                    <a:pt x="5324" y="409271"/>
                    <a:pt x="3246" y="407193"/>
                  </a:cubicBezTo>
                  <a:cubicBezTo>
                    <a:pt x="1168" y="405114"/>
                    <a:pt x="0" y="402295"/>
                    <a:pt x="0" y="399356"/>
                  </a:cubicBezTo>
                  <a:lnTo>
                    <a:pt x="0" y="11082"/>
                  </a:lnTo>
                  <a:cubicBezTo>
                    <a:pt x="0" y="8143"/>
                    <a:pt x="1168" y="5324"/>
                    <a:pt x="3246" y="3246"/>
                  </a:cubicBezTo>
                  <a:cubicBezTo>
                    <a:pt x="5324" y="1168"/>
                    <a:pt x="8143" y="0"/>
                    <a:pt x="1108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347" r="0" b="-1347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676448" y="247650"/>
            <a:ext cx="14588507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5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Visualisation des données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13657" y="1649790"/>
            <a:ext cx="5114090" cy="815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3"/>
              </a:lnSpc>
              <a:spcBef>
                <a:spcPct val="0"/>
              </a:spcBef>
            </a:pPr>
            <a:r>
              <a:rPr lang="en-US" sz="4599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Dashboard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7433" y="2636706"/>
            <a:ext cx="16559784" cy="7100988"/>
            <a:chOff x="0" y="0"/>
            <a:chExt cx="812800" cy="3485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48536"/>
            </a:xfrm>
            <a:custGeom>
              <a:avLst/>
              <a:gdLst/>
              <a:ahLst/>
              <a:cxnLst/>
              <a:rect r="r" b="b" t="t" l="l"/>
              <a:pathLst>
                <a:path h="348536" w="812800">
                  <a:moveTo>
                    <a:pt x="10753" y="0"/>
                  </a:moveTo>
                  <a:lnTo>
                    <a:pt x="802047" y="0"/>
                  </a:lnTo>
                  <a:cubicBezTo>
                    <a:pt x="807986" y="0"/>
                    <a:pt x="812800" y="4814"/>
                    <a:pt x="812800" y="10753"/>
                  </a:cubicBezTo>
                  <a:lnTo>
                    <a:pt x="812800" y="337783"/>
                  </a:lnTo>
                  <a:cubicBezTo>
                    <a:pt x="812800" y="340635"/>
                    <a:pt x="811667" y="343370"/>
                    <a:pt x="809651" y="345387"/>
                  </a:cubicBezTo>
                  <a:cubicBezTo>
                    <a:pt x="807634" y="347403"/>
                    <a:pt x="804899" y="348536"/>
                    <a:pt x="802047" y="348536"/>
                  </a:cubicBezTo>
                  <a:lnTo>
                    <a:pt x="10753" y="348536"/>
                  </a:lnTo>
                  <a:cubicBezTo>
                    <a:pt x="4814" y="348536"/>
                    <a:pt x="0" y="343722"/>
                    <a:pt x="0" y="337783"/>
                  </a:cubicBezTo>
                  <a:lnTo>
                    <a:pt x="0" y="10753"/>
                  </a:lnTo>
                  <a:cubicBezTo>
                    <a:pt x="0" y="4814"/>
                    <a:pt x="4814" y="0"/>
                    <a:pt x="1075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159" r="0" b="-115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908696" y="247650"/>
            <a:ext cx="14337259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5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Visualisation des données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13657" y="1649790"/>
            <a:ext cx="5114090" cy="815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3"/>
              </a:lnSpc>
              <a:spcBef>
                <a:spcPct val="0"/>
              </a:spcBef>
            </a:pPr>
            <a:r>
              <a:rPr lang="en-US" sz="4599">
                <a:solidFill>
                  <a:srgbClr val="FFB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Dashboard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93319" y="962771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DAGlWsVnTMs</dc:identifier>
  <dcterms:modified xsi:type="dcterms:W3CDTF">2011-08-01T06:04:30Z</dcterms:modified>
  <cp:revision>1</cp:revision>
  <dc:title>Mission r&amp;D</dc:title>
</cp:coreProperties>
</file>